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81" r:id="rId22"/>
    <p:sldId id="282" r:id="rId23"/>
    <p:sldId id="283" r:id="rId24"/>
    <p:sldId id="289" r:id="rId25"/>
    <p:sldId id="287" r:id="rId26"/>
    <p:sldId id="288" r:id="rId27"/>
    <p:sldId id="291" r:id="rId28"/>
    <p:sldId id="293" r:id="rId29"/>
    <p:sldId id="294" r:id="rId30"/>
    <p:sldId id="295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11D8E-3040-439C-8865-E3062836268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D75DC-2F80-4230-BAD2-5DEC4C1D7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8F64BF-C375-4A73-949A-1E4FEAFA47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DE0F0D-36C9-4048-B44F-5A1052AFE4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D41275-6AB6-438E-9997-4D87302AD59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D184F1-83B1-45C6-B261-24C175783DC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C9C8D4-C21B-4602-AFAE-07368BB6987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2BE722-221C-4AB4-976B-07DAFAC0C4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832527-5C7A-4571-BB51-6CED41F41E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DFC1DE-2D9E-4C5D-B9E1-924251DBEE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CDDEAD-719A-410F-9E0F-B41A0DF535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032542-6A14-4783-B09D-8B922FC5B67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5F9898-C78B-4C95-8D6B-A3AF019B4E8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E618F0-C2E7-4E2D-8914-3545CF1DD2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02CF10-EB9E-4D50-A2B1-6BBF1F4AB9D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FAA142-4E3C-4A80-ABA3-4CC94333796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B9B2F-73BE-4031-9AD7-ED8C9926E55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2F0178-0113-40F0-A279-50473AA13FB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AA4F44-F255-4F13-B0F8-C22118022E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C9C24-71A7-4C7A-8912-70232059E76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DEFD4B-6B25-4A77-9BBF-F6FAA8EB38B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B5F929-E523-494C-B436-8C74E3066B3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96A09C-0BE1-419B-9C08-53F83D85A16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05F1F7-3DA8-481E-BF82-DEA7EAB763E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02E11D-2361-4291-827D-4A5AFD2E7B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850FB-76FE-4F48-A4F9-81D3AADAC09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9B861D-F452-4148-9566-DB45290221A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99FA40-1C85-4AB7-ABDD-1D4900E985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5DBE66-CCCC-46FF-9BE8-3D8C4E3D3B4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49453C-7405-48F2-83B6-BCDA17783B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4C73B8-35D5-4C8B-A1AF-B7CE221463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1000"/>
            <a:lum/>
          </a:blip>
          <a:srcRect/>
          <a:stretch>
            <a:fillRect l="7000" t="3000" r="7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F064-9D1F-4309-BB23-4F6575510F6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8C8A-763D-4D18-9D78-880DC92DF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Presentasi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Kelompok</a:t>
            </a:r>
            <a:r>
              <a:rPr lang="en-US" sz="4800" b="1" dirty="0" smtClean="0">
                <a:solidFill>
                  <a:srgbClr val="C00000"/>
                </a:solidFill>
              </a:rPr>
              <a:t> 4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DKV - C</a:t>
            </a:r>
          </a:p>
          <a:p>
            <a:pPr algn="ctr"/>
            <a:endParaRPr lang="en-US" sz="3200" dirty="0"/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Nama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Kelompok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Yunita</a:t>
            </a:r>
            <a:r>
              <a:rPr lang="en-US" sz="3200" b="1" dirty="0" smtClean="0">
                <a:solidFill>
                  <a:srgbClr val="002060"/>
                </a:solidFill>
              </a:rPr>
              <a:t> Theresa</a:t>
            </a:r>
            <a:r>
              <a:rPr lang="en-US" sz="3200" b="1" smtClean="0">
                <a:solidFill>
                  <a:srgbClr val="002060"/>
                </a:solidFill>
              </a:rPr>
              <a:t>	</a:t>
            </a:r>
            <a:r>
              <a:rPr lang="en-US" sz="3200" b="1" smtClean="0">
                <a:solidFill>
                  <a:srgbClr val="002060"/>
                </a:solidFill>
              </a:rPr>
              <a:t>	625110107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Yohana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Puspita</a:t>
            </a:r>
            <a:r>
              <a:rPr lang="en-US" sz="3200" b="1" dirty="0" smtClean="0">
                <a:solidFill>
                  <a:srgbClr val="002060"/>
                </a:solidFill>
              </a:rPr>
              <a:t>	</a:t>
            </a:r>
            <a:r>
              <a:rPr lang="en-US" sz="3200" b="1" dirty="0" smtClean="0">
                <a:solidFill>
                  <a:srgbClr val="002060"/>
                </a:solidFill>
              </a:rPr>
              <a:t>	625110112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Juliana Liu		</a:t>
            </a:r>
            <a:r>
              <a:rPr lang="en-US" sz="3200" b="1" dirty="0" smtClean="0">
                <a:solidFill>
                  <a:srgbClr val="002060"/>
                </a:solidFill>
              </a:rPr>
              <a:t>	625110115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Albertus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Jonathan	625110134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Grace </a:t>
            </a:r>
            <a:r>
              <a:rPr lang="en-US" sz="3200" b="1" dirty="0" err="1" smtClean="0">
                <a:solidFill>
                  <a:srgbClr val="002060"/>
                </a:solidFill>
              </a:rPr>
              <a:t>Kirana</a:t>
            </a:r>
            <a:r>
              <a:rPr lang="en-US" sz="3200" b="1" dirty="0" smtClean="0">
                <a:solidFill>
                  <a:srgbClr val="002060"/>
                </a:solidFill>
              </a:rPr>
              <a:t>	</a:t>
            </a:r>
            <a:r>
              <a:rPr lang="en-US" sz="3200" b="1" dirty="0" smtClean="0">
                <a:solidFill>
                  <a:srgbClr val="002060"/>
                </a:solidFill>
              </a:rPr>
              <a:t>	625110149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13775" cy="4572000"/>
          </a:xfrm>
        </p:spPr>
        <p:txBody>
          <a:bodyPr/>
          <a:lstStyle/>
          <a:p>
            <a:pPr marL="65088" indent="-7938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  <a:defRPr/>
            </a:pPr>
            <a:r>
              <a:rPr lang="en-US" sz="2900" b="1" dirty="0" err="1" smtClean="0"/>
              <a:t>Proses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pengenalan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masalah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dalam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penelitian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Eisenstadt</a:t>
            </a:r>
            <a:r>
              <a:rPr lang="en-US" sz="2900" b="1" dirty="0" smtClean="0"/>
              <a:t> &amp; </a:t>
            </a:r>
            <a:r>
              <a:rPr lang="en-US" sz="2900" b="1" dirty="0" err="1" smtClean="0"/>
              <a:t>Kareev</a:t>
            </a:r>
            <a:r>
              <a:rPr lang="en-US" sz="2900" b="1" dirty="0" smtClean="0"/>
              <a:t>:</a:t>
            </a:r>
          </a:p>
          <a:p>
            <a:pPr marL="350838" indent="-350838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900" b="1" dirty="0" err="1" smtClean="0"/>
              <a:t>Atas-ke-bawah</a:t>
            </a:r>
            <a:r>
              <a:rPr lang="en-US" sz="2900" b="1" dirty="0" smtClean="0"/>
              <a:t> (</a:t>
            </a:r>
            <a:r>
              <a:rPr lang="en-US" sz="2900" b="1" i="1" dirty="0" smtClean="0"/>
              <a:t>top-down</a:t>
            </a:r>
            <a:r>
              <a:rPr lang="en-US" sz="2900" b="1" dirty="0" smtClean="0"/>
              <a:t>) </a:t>
            </a:r>
            <a:r>
              <a:rPr lang="en-US" sz="2900" b="1" dirty="0" smtClean="0">
                <a:sym typeface="Wingdings" pitchFamily="2" charset="2"/>
              </a:rPr>
              <a:t> </a:t>
            </a:r>
            <a:r>
              <a:rPr lang="en-US" sz="2900" b="1" dirty="0" err="1" smtClean="0">
                <a:sym typeface="Wingdings" pitchFamily="2" charset="2"/>
              </a:rPr>
              <a:t>analisis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dimulai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dengan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usaha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dibuat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untuk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memverifikasi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dengan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cara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mencari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rangsangan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diikuti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oleh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hipotesis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50838" indent="-350838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900" b="1" dirty="0" err="1" smtClean="0">
                <a:sym typeface="Wingdings" pitchFamily="2" charset="2"/>
              </a:rPr>
              <a:t>Bawah-ke-atas</a:t>
            </a:r>
            <a:r>
              <a:rPr lang="en-US" sz="2900" b="1" dirty="0" smtClean="0">
                <a:sym typeface="Wingdings" pitchFamily="2" charset="2"/>
              </a:rPr>
              <a:t> (</a:t>
            </a:r>
            <a:r>
              <a:rPr lang="en-US" sz="2900" b="1" i="1" dirty="0" smtClean="0">
                <a:sym typeface="Wingdings" pitchFamily="2" charset="2"/>
              </a:rPr>
              <a:t>bottom-up</a:t>
            </a:r>
            <a:r>
              <a:rPr lang="en-US" sz="2900" b="1" dirty="0" smtClean="0">
                <a:sym typeface="Wingdings" pitchFamily="2" charset="2"/>
              </a:rPr>
              <a:t>)  </a:t>
            </a:r>
            <a:r>
              <a:rPr lang="en-US" sz="2900" b="1" dirty="0" err="1" smtClean="0">
                <a:sym typeface="Wingdings" pitchFamily="2" charset="2"/>
              </a:rPr>
              <a:t>rangsangan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diperiksa</a:t>
            </a:r>
            <a:r>
              <a:rPr lang="en-US" sz="2900" b="1" dirty="0" smtClean="0">
                <a:sym typeface="Wingdings" pitchFamily="2" charset="2"/>
              </a:rPr>
              <a:t> &amp; </a:t>
            </a:r>
            <a:r>
              <a:rPr lang="en-US" sz="2900" b="1" dirty="0" err="1" smtClean="0">
                <a:sym typeface="Wingdings" pitchFamily="2" charset="2"/>
              </a:rPr>
              <a:t>dicocokkan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dengan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komponen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struktural</a:t>
            </a:r>
            <a:r>
              <a:rPr lang="en-US" sz="2900" b="1" dirty="0" smtClean="0">
                <a:sym typeface="Wingdings" pitchFamily="2" charset="2"/>
              </a:rPr>
              <a:t>.</a:t>
            </a:r>
            <a:endParaRPr lang="en-US" sz="2900" b="1" dirty="0" smtClean="0"/>
          </a:p>
          <a:p>
            <a:pPr marL="350838" indent="-350838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endParaRPr lang="en-US" sz="29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04800"/>
            <a:ext cx="2816225" cy="758825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en-US" b="1" i="1" dirty="0" err="1" smtClean="0">
                <a:solidFill>
                  <a:srgbClr val="C00000"/>
                </a:solidFill>
              </a:rPr>
              <a:t>Kreativitas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842375" cy="4572000"/>
          </a:xfrm>
        </p:spPr>
        <p:txBody>
          <a:bodyPr>
            <a:normAutofit fontScale="92500" lnSpcReduction="20000"/>
          </a:bodyPr>
          <a:lstStyle/>
          <a:p>
            <a:pPr marL="336550" indent="-336550">
              <a:defRPr/>
            </a:pPr>
            <a:r>
              <a:rPr lang="en-US" sz="2900" b="1" dirty="0" err="1" smtClean="0"/>
              <a:t>Kreativitas</a:t>
            </a:r>
            <a:r>
              <a:rPr lang="en-US" sz="2900" b="1" dirty="0" smtClean="0"/>
              <a:t> </a:t>
            </a:r>
            <a:r>
              <a:rPr lang="en-US" sz="2900" b="1" dirty="0" smtClean="0">
                <a:sym typeface="Wingdings" pitchFamily="2" charset="2"/>
              </a:rPr>
              <a:t>:</a:t>
            </a:r>
          </a:p>
          <a:p>
            <a:pPr marL="336550" indent="-336550">
              <a:buNone/>
              <a:defRPr/>
            </a:pP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smtClean="0">
                <a:sym typeface="Wingdings" pitchFamily="2" charset="2"/>
              </a:rPr>
              <a:t>   </a:t>
            </a:r>
            <a:r>
              <a:rPr lang="en-US" sz="2900" b="1" dirty="0" err="1" smtClean="0">
                <a:sym typeface="Wingdings" pitchFamily="2" charset="2"/>
              </a:rPr>
              <a:t>aktivitas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kognitif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menghasilkan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suatu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pandangan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baru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mengenai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suatu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bentuk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permasalahan</a:t>
            </a:r>
            <a:r>
              <a:rPr lang="en-US" sz="2900" b="1" dirty="0" smtClean="0">
                <a:sym typeface="Wingdings" pitchFamily="2" charset="2"/>
              </a:rPr>
              <a:t> &amp; </a:t>
            </a:r>
            <a:r>
              <a:rPr lang="en-US" sz="2900" b="1" dirty="0" err="1" smtClean="0">
                <a:sym typeface="Wingdings" pitchFamily="2" charset="2"/>
              </a:rPr>
              <a:t>tidak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dibatasi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pada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hasil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pragmatis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36550" indent="-336550">
              <a:buNone/>
              <a:defRPr/>
            </a:pPr>
            <a:endParaRPr lang="en-US" sz="2900" b="1" dirty="0" smtClean="0">
              <a:sym typeface="Wingdings" pitchFamily="2" charset="2"/>
            </a:endParaRPr>
          </a:p>
          <a:p>
            <a:pPr marL="336550" indent="-336550">
              <a:defRPr/>
            </a:pPr>
            <a:r>
              <a:rPr lang="en-US" sz="2900" b="1" dirty="0" err="1" smtClean="0"/>
              <a:t>Manusia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memiliki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beragam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kreativitas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tapi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sering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tidak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disadari</a:t>
            </a:r>
            <a:r>
              <a:rPr lang="en-US" sz="2900" b="1" dirty="0" smtClean="0"/>
              <a:t>/</a:t>
            </a:r>
            <a:r>
              <a:rPr lang="en-US" sz="2900" b="1" dirty="0" err="1" smtClean="0"/>
              <a:t>diketahuinya</a:t>
            </a:r>
            <a:r>
              <a:rPr lang="en-US" sz="2900" b="1" dirty="0" smtClean="0"/>
              <a:t>.</a:t>
            </a:r>
          </a:p>
          <a:p>
            <a:pPr>
              <a:buFont typeface="Wingdings 2" pitchFamily="18" charset="2"/>
              <a:buNone/>
              <a:defRPr/>
            </a:pPr>
            <a:endParaRPr lang="en-US" sz="2900" b="1" dirty="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3000" b="1" dirty="0" err="1" smtClean="0">
                <a:solidFill>
                  <a:srgbClr val="C00000"/>
                </a:solidFill>
                <a:sym typeface="Wingdings" pitchFamily="2" charset="2"/>
              </a:rPr>
              <a:t>Proses</a:t>
            </a:r>
            <a:r>
              <a:rPr lang="en-US" sz="30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sym typeface="Wingdings" pitchFamily="2" charset="2"/>
              </a:rPr>
              <a:t>kreatif</a:t>
            </a:r>
            <a:endParaRPr lang="en-US" sz="3000" b="1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336550" indent="-336550">
              <a:defRPr/>
            </a:pPr>
            <a:r>
              <a:rPr lang="en-US" sz="2900" b="1" dirty="0" err="1" smtClean="0">
                <a:solidFill>
                  <a:srgbClr val="C00000"/>
                </a:solidFill>
                <a:sym typeface="Wingdings" pitchFamily="2" charset="2"/>
              </a:rPr>
              <a:t>Wallas</a:t>
            </a:r>
            <a:r>
              <a:rPr lang="en-US" sz="2900" b="1" dirty="0" smtClean="0">
                <a:solidFill>
                  <a:srgbClr val="C00000"/>
                </a:solidFill>
                <a:sym typeface="Wingdings" pitchFamily="2" charset="2"/>
              </a:rPr>
              <a:t> (1926) </a:t>
            </a:r>
            <a:r>
              <a:rPr lang="en-US" sz="2900" b="1" dirty="0" smtClean="0">
                <a:sym typeface="Wingdings" pitchFamily="2" charset="2"/>
              </a:rPr>
              <a:t> 4 </a:t>
            </a:r>
            <a:r>
              <a:rPr lang="en-US" sz="2900" b="1" dirty="0" err="1" smtClean="0">
                <a:sym typeface="Wingdings" pitchFamily="2" charset="2"/>
              </a:rPr>
              <a:t>tahap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proses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kreatif</a:t>
            </a:r>
            <a:r>
              <a:rPr lang="en-US" sz="2900" b="1" dirty="0" smtClean="0">
                <a:sym typeface="Wingdings" pitchFamily="2" charset="2"/>
              </a:rPr>
              <a:t>: </a:t>
            </a:r>
            <a:r>
              <a:rPr lang="en-US" sz="2900" b="1" dirty="0" err="1" smtClean="0">
                <a:sym typeface="Wingdings" pitchFamily="2" charset="2"/>
              </a:rPr>
              <a:t>persiapan</a:t>
            </a:r>
            <a:r>
              <a:rPr lang="en-US" sz="2900" b="1" dirty="0" smtClean="0">
                <a:sym typeface="Wingdings" pitchFamily="2" charset="2"/>
              </a:rPr>
              <a:t>, </a:t>
            </a:r>
            <a:r>
              <a:rPr lang="en-US" sz="2900" b="1" dirty="0" err="1" smtClean="0">
                <a:sym typeface="Wingdings" pitchFamily="2" charset="2"/>
              </a:rPr>
              <a:t>inkubasi</a:t>
            </a:r>
            <a:r>
              <a:rPr lang="en-US" sz="2900" b="1" dirty="0" smtClean="0">
                <a:sym typeface="Wingdings" pitchFamily="2" charset="2"/>
              </a:rPr>
              <a:t>, </a:t>
            </a:r>
            <a:r>
              <a:rPr lang="en-US" sz="2900" b="1" dirty="0" err="1" smtClean="0">
                <a:sym typeface="Wingdings" pitchFamily="2" charset="2"/>
              </a:rPr>
              <a:t>iluminasi</a:t>
            </a:r>
            <a:r>
              <a:rPr lang="en-US" sz="2900" b="1" dirty="0" smtClean="0">
                <a:sym typeface="Wingdings" pitchFamily="2" charset="2"/>
              </a:rPr>
              <a:t>, </a:t>
            </a:r>
            <a:r>
              <a:rPr lang="en-US" sz="2900" b="1" dirty="0" err="1" smtClean="0">
                <a:sym typeface="Wingdings" pitchFamily="2" charset="2"/>
              </a:rPr>
              <a:t>dan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verifikasi</a:t>
            </a:r>
            <a:r>
              <a:rPr lang="en-US" sz="2900" b="1" dirty="0" smtClean="0">
                <a:sym typeface="Wingdings" pitchFamily="2" charset="2"/>
              </a:rPr>
              <a:t>.</a:t>
            </a:r>
            <a:endParaRPr lang="en-US" sz="29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 t="-5000" r="2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Placeholder 10"/>
          <p:cNvSpPr>
            <a:spLocks noGrp="1"/>
          </p:cNvSpPr>
          <p:nvPr>
            <p:ph type="body" idx="2"/>
          </p:nvPr>
        </p:nvSpPr>
        <p:spPr>
          <a:xfrm>
            <a:off x="457200" y="914400"/>
            <a:ext cx="2209800" cy="6858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>
                <a:solidFill>
                  <a:srgbClr val="C00000"/>
                </a:solidFill>
              </a:rPr>
              <a:t>1. </a:t>
            </a:r>
            <a:r>
              <a:rPr lang="en-US" sz="11200" b="1" dirty="0" err="1" smtClean="0">
                <a:solidFill>
                  <a:srgbClr val="C00000"/>
                </a:solidFill>
              </a:rPr>
              <a:t>Persiapan</a:t>
            </a:r>
            <a:endParaRPr lang="en-US" sz="11200" b="1" dirty="0" smtClean="0">
              <a:solidFill>
                <a:srgbClr val="C00000"/>
              </a:solidFill>
            </a:endParaRPr>
          </a:p>
          <a:p>
            <a:endParaRPr lang="en-US" sz="3000" b="1" dirty="0" smtClean="0">
              <a:solidFill>
                <a:srgbClr val="C00000"/>
              </a:solidFill>
            </a:endParaRPr>
          </a:p>
          <a:p>
            <a:endParaRPr lang="en-US" sz="3000" b="1" dirty="0" smtClean="0">
              <a:solidFill>
                <a:srgbClr val="C00000"/>
              </a:solidFill>
            </a:endParaRPr>
          </a:p>
          <a:p>
            <a:endParaRPr lang="en-US" sz="3000" b="1" dirty="0" smtClean="0">
              <a:solidFill>
                <a:srgbClr val="C00000"/>
              </a:solidFill>
            </a:endParaRPr>
          </a:p>
          <a:p>
            <a:endParaRPr lang="en-US" sz="4000" b="1" dirty="0" smtClean="0">
              <a:solidFill>
                <a:srgbClr val="C00000"/>
              </a:solidFill>
            </a:endParaRPr>
          </a:p>
          <a:p>
            <a:r>
              <a:rPr lang="en-US" sz="3000" b="1" dirty="0" smtClean="0"/>
              <a:t/>
            </a:r>
            <a:br>
              <a:rPr lang="en-US" sz="3000" b="1" dirty="0" smtClean="0"/>
            </a:br>
            <a:endParaRPr lang="en-US" sz="3000" b="1" dirty="0" smtClean="0"/>
          </a:p>
        </p:txBody>
      </p:sp>
      <p:sp>
        <p:nvSpPr>
          <p:cNvPr id="92163" name="Content Placeholder 9"/>
          <p:cNvSpPr>
            <a:spLocks noGrp="1"/>
          </p:cNvSpPr>
          <p:nvPr>
            <p:ph sz="quarter" idx="1"/>
          </p:nvPr>
        </p:nvSpPr>
        <p:spPr>
          <a:xfrm>
            <a:off x="2971800" y="838200"/>
            <a:ext cx="6019800" cy="4419600"/>
          </a:xfrm>
        </p:spPr>
        <p:txBody>
          <a:bodyPr/>
          <a:lstStyle/>
          <a:p>
            <a:pPr marL="336550" indent="-336550">
              <a:spcBef>
                <a:spcPct val="0"/>
              </a:spcBef>
              <a:spcAft>
                <a:spcPts val="1800"/>
              </a:spcAft>
            </a:pPr>
            <a:r>
              <a:rPr lang="en-US" sz="2900" b="1" dirty="0" err="1" smtClean="0"/>
              <a:t>Memformulasikan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suatu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masalah</a:t>
            </a:r>
            <a:r>
              <a:rPr lang="en-US" sz="2900" b="1" dirty="0" smtClean="0"/>
              <a:t> &amp; </a:t>
            </a:r>
            <a:r>
              <a:rPr lang="en-US" sz="2900" b="1" dirty="0" err="1" smtClean="0"/>
              <a:t>membuat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usaha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awal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untuk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memecahkannya</a:t>
            </a:r>
            <a:r>
              <a:rPr lang="en-US" sz="2900" b="1" dirty="0" smtClean="0"/>
              <a:t>.</a:t>
            </a:r>
          </a:p>
          <a:p>
            <a:pPr marL="336550" indent="-336550">
              <a:spcBef>
                <a:spcPct val="0"/>
              </a:spcBef>
              <a:spcAft>
                <a:spcPts val="1800"/>
              </a:spcAft>
            </a:pPr>
            <a:r>
              <a:rPr lang="en-US" sz="2900" b="1" dirty="0" err="1" smtClean="0"/>
              <a:t>Kreativitas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pada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orang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terkenal</a:t>
            </a:r>
            <a:r>
              <a:rPr lang="en-US" sz="2900" b="1" dirty="0" smtClean="0"/>
              <a:t> </a:t>
            </a:r>
            <a:r>
              <a:rPr lang="en-US" sz="2900" b="1" dirty="0" smtClean="0">
                <a:sym typeface="Wingdings" pitchFamily="2" charset="2"/>
              </a:rPr>
              <a:t> </a:t>
            </a:r>
            <a:r>
              <a:rPr lang="en-US" sz="2900" b="1" dirty="0" err="1" smtClean="0">
                <a:sym typeface="Wingdings" pitchFamily="2" charset="2"/>
              </a:rPr>
              <a:t>ide</a:t>
            </a:r>
            <a:r>
              <a:rPr lang="en-US" sz="2900" b="1" dirty="0" smtClean="0">
                <a:sym typeface="Wingdings" pitchFamily="2" charset="2"/>
              </a:rPr>
              <a:t> &amp; </a:t>
            </a:r>
            <a:r>
              <a:rPr lang="en-US" sz="2900" b="1" dirty="0" err="1" smtClean="0">
                <a:sym typeface="Wingdings" pitchFamily="2" charset="2"/>
              </a:rPr>
              <a:t>pengetahuan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sudah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berkembang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sejak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kanak-kanak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36550" indent="-336550">
              <a:spcBef>
                <a:spcPct val="0"/>
              </a:spcBef>
              <a:spcAft>
                <a:spcPts val="1800"/>
              </a:spcAft>
            </a:pPr>
            <a:r>
              <a:rPr lang="en-US" sz="2900" b="1" dirty="0" err="1" smtClean="0"/>
              <a:t>Ide-ide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awal</a:t>
            </a:r>
            <a:r>
              <a:rPr lang="en-US" sz="2900" b="1" dirty="0" smtClean="0"/>
              <a:t> </a:t>
            </a:r>
            <a:r>
              <a:rPr lang="en-US" sz="2900" b="1" dirty="0" smtClean="0">
                <a:sym typeface="Wingdings" pitchFamily="2" charset="2"/>
              </a:rPr>
              <a:t> </a:t>
            </a:r>
            <a:r>
              <a:rPr lang="en-US" sz="2900" b="1" dirty="0" err="1" smtClean="0">
                <a:sym typeface="Wingdings" pitchFamily="2" charset="2"/>
              </a:rPr>
              <a:t>menentukan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masa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depan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orang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kreatif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36550" indent="-336550">
              <a:spcBef>
                <a:spcPct val="0"/>
              </a:spcBef>
              <a:spcAft>
                <a:spcPts val="1800"/>
              </a:spcAft>
            </a:pPr>
            <a:endParaRPr lang="en-US" sz="29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Placeholder 10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1828800" cy="838200"/>
          </a:xfrm>
        </p:spPr>
        <p:txBody>
          <a:bodyPr>
            <a:normAutofit fontScale="40000" lnSpcReduction="20000"/>
          </a:bodyPr>
          <a:lstStyle/>
          <a:p>
            <a:r>
              <a:rPr lang="en-US" sz="6700" b="1" dirty="0" smtClean="0">
                <a:solidFill>
                  <a:srgbClr val="C00000"/>
                </a:solidFill>
              </a:rPr>
              <a:t>2. </a:t>
            </a:r>
            <a:r>
              <a:rPr lang="en-US" sz="6700" b="1" dirty="0" err="1" smtClean="0">
                <a:solidFill>
                  <a:srgbClr val="C00000"/>
                </a:solidFill>
              </a:rPr>
              <a:t>Inkubasi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</p:txBody>
      </p:sp>
      <p:sp>
        <p:nvSpPr>
          <p:cNvPr id="93187" name="Content Placeholder 9"/>
          <p:cNvSpPr>
            <a:spLocks noGrp="1"/>
          </p:cNvSpPr>
          <p:nvPr>
            <p:ph sz="quarter" idx="1"/>
          </p:nvPr>
        </p:nvSpPr>
        <p:spPr>
          <a:xfrm>
            <a:off x="2971800" y="533400"/>
            <a:ext cx="6172200" cy="6553200"/>
          </a:xfrm>
        </p:spPr>
        <p:txBody>
          <a:bodyPr/>
          <a:lstStyle/>
          <a:p>
            <a:pPr marL="344488" indent="-344488">
              <a:spcBef>
                <a:spcPct val="0"/>
              </a:spcBef>
              <a:spcAft>
                <a:spcPts val="1800"/>
              </a:spcAft>
            </a:pPr>
            <a:r>
              <a:rPr lang="en-US" sz="2900" b="1" dirty="0" err="1" smtClean="0">
                <a:sym typeface="Wingdings" pitchFamily="2" charset="2"/>
              </a:rPr>
              <a:t>Masa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mana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tidak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ada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usaha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yg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dilakukan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secara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langsung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untuk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memecahkan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masalah</a:t>
            </a:r>
            <a:r>
              <a:rPr lang="en-US" sz="2900" b="1" dirty="0" smtClean="0">
                <a:sym typeface="Wingdings" pitchFamily="2" charset="2"/>
              </a:rPr>
              <a:t> &amp; </a:t>
            </a:r>
            <a:r>
              <a:rPr lang="en-US" sz="2900" b="1" dirty="0" err="1" smtClean="0">
                <a:sym typeface="Wingdings" pitchFamily="2" charset="2"/>
              </a:rPr>
              <a:t>perhati</a:t>
            </a:r>
            <a:r>
              <a:rPr lang="en-US" sz="2900" b="1" dirty="0" smtClean="0">
                <a:sym typeface="Wingdings" pitchFamily="2" charset="2"/>
              </a:rPr>
              <a:t>-an </a:t>
            </a:r>
            <a:r>
              <a:rPr lang="en-US" sz="2900" b="1" dirty="0" err="1" smtClean="0">
                <a:sym typeface="Wingdings" pitchFamily="2" charset="2"/>
              </a:rPr>
              <a:t>dialihkan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sejenak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ke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hal</a:t>
            </a:r>
            <a:r>
              <a:rPr lang="en-US" sz="2900" b="1" dirty="0" smtClean="0">
                <a:sym typeface="Wingdings" pitchFamily="2" charset="2"/>
              </a:rPr>
              <a:t> lain.</a:t>
            </a:r>
          </a:p>
          <a:p>
            <a:pPr marL="344488" indent="-344488">
              <a:spcBef>
                <a:spcPct val="0"/>
              </a:spcBef>
              <a:spcAft>
                <a:spcPts val="1800"/>
              </a:spcAft>
            </a:pPr>
            <a:r>
              <a:rPr lang="en-US" sz="2900" b="1" dirty="0" smtClean="0">
                <a:sym typeface="Wingdings" pitchFamily="2" charset="2"/>
              </a:rPr>
              <a:t>Posner (1973)  </a:t>
            </a:r>
            <a:r>
              <a:rPr lang="en-US" sz="2900" b="1" dirty="0" err="1" smtClean="0">
                <a:sym typeface="Wingdings" pitchFamily="2" charset="2"/>
              </a:rPr>
              <a:t>tahap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inkubasi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membebaskan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kita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dari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pikiran-pikiran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melelahkan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akibat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proses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pemecahan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masalah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44488" indent="-344488">
              <a:spcBef>
                <a:spcPct val="0"/>
              </a:spcBef>
              <a:spcAft>
                <a:spcPts val="1800"/>
              </a:spcAft>
            </a:pPr>
            <a:r>
              <a:rPr lang="en-US" sz="2900" b="1" dirty="0" err="1" smtClean="0">
                <a:sym typeface="Wingdings" pitchFamily="2" charset="2"/>
              </a:rPr>
              <a:t>Inkubasi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membantu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kita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mereor-ganisasi</a:t>
            </a:r>
            <a:r>
              <a:rPr lang="en-US" sz="2900" b="1" dirty="0" smtClean="0">
                <a:sym typeface="Wingdings" pitchFamily="2" charset="2"/>
              </a:rPr>
              <a:t>/</a:t>
            </a:r>
            <a:r>
              <a:rPr lang="en-US" sz="2900" b="1" dirty="0" err="1" smtClean="0">
                <a:sym typeface="Wingdings" pitchFamily="2" charset="2"/>
              </a:rPr>
              <a:t>menyusun-kembali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pemikiran-pemikiran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kita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terhadap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suatu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masalah</a:t>
            </a:r>
            <a:r>
              <a:rPr lang="en-US" sz="2900" b="1" dirty="0" smtClean="0">
                <a:sym typeface="Wingdings" pitchFamily="2" charset="2"/>
              </a:rPr>
              <a:t>.</a:t>
            </a:r>
            <a:endParaRPr lang="en-US" sz="29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0000"/>
            <a:lum/>
          </a:blip>
          <a:srcRect/>
          <a:stretch>
            <a:fillRect l="11000" t="-3000" r="11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>
          <a:xfrm>
            <a:off x="152400" y="762000"/>
            <a:ext cx="2743200" cy="3962400"/>
          </a:xfrm>
        </p:spPr>
        <p:txBody>
          <a:bodyPr>
            <a:normAutofit fontScale="40000" lnSpcReduction="20000"/>
          </a:bodyPr>
          <a:lstStyle/>
          <a:p>
            <a:pPr marL="409575" indent="-409575">
              <a:defRPr/>
            </a:pPr>
            <a:r>
              <a:rPr lang="en-US" sz="5900" b="1" dirty="0" smtClean="0">
                <a:solidFill>
                  <a:srgbClr val="C00000"/>
                </a:solidFill>
              </a:rPr>
              <a:t>3. </a:t>
            </a:r>
            <a:r>
              <a:rPr lang="en-US" sz="5900" b="1" dirty="0" err="1" smtClean="0">
                <a:solidFill>
                  <a:srgbClr val="C00000"/>
                </a:solidFill>
              </a:rPr>
              <a:t>Iluminasi</a:t>
            </a:r>
            <a:r>
              <a:rPr lang="en-US" sz="5900" b="1" dirty="0" smtClean="0">
                <a:solidFill>
                  <a:srgbClr val="C00000"/>
                </a:solidFill>
              </a:rPr>
              <a:t> / </a:t>
            </a:r>
            <a:r>
              <a:rPr lang="en-US" sz="5900" b="1" dirty="0" err="1" smtClean="0">
                <a:solidFill>
                  <a:srgbClr val="C00000"/>
                </a:solidFill>
              </a:rPr>
              <a:t>pencerahan</a:t>
            </a:r>
            <a:endParaRPr lang="en-US" sz="59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5900" b="1" dirty="0" smtClean="0">
                <a:solidFill>
                  <a:srgbClr val="C00000"/>
                </a:solidFill>
              </a:rPr>
              <a:t>4. </a:t>
            </a:r>
            <a:r>
              <a:rPr lang="en-US" sz="5900" b="1" dirty="0" err="1" smtClean="0">
                <a:solidFill>
                  <a:srgbClr val="C00000"/>
                </a:solidFill>
              </a:rPr>
              <a:t>Verifikasi</a:t>
            </a:r>
            <a:endParaRPr lang="en-US" sz="59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3000" b="1" dirty="0" smtClean="0">
                <a:solidFill>
                  <a:srgbClr val="C00000"/>
                </a:solidFill>
              </a:rPr>
              <a:t> </a:t>
            </a:r>
          </a:p>
          <a:p>
            <a:pPr>
              <a:defRPr/>
            </a:pP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94211" name="Content Placeholder 9"/>
          <p:cNvSpPr>
            <a:spLocks noGrp="1"/>
          </p:cNvSpPr>
          <p:nvPr>
            <p:ph sz="quarter" idx="1"/>
          </p:nvPr>
        </p:nvSpPr>
        <p:spPr>
          <a:xfrm>
            <a:off x="2971800" y="609600"/>
            <a:ext cx="6172200" cy="6553200"/>
          </a:xfrm>
        </p:spPr>
        <p:txBody>
          <a:bodyPr/>
          <a:lstStyle/>
          <a:p>
            <a:pPr marL="344488" indent="-344488">
              <a:spcBef>
                <a:spcPct val="0"/>
              </a:spcBef>
              <a:spcAft>
                <a:spcPts val="1400"/>
              </a:spcAft>
            </a:pPr>
            <a:r>
              <a:rPr lang="en-US" sz="2900" b="1" dirty="0" err="1" smtClean="0">
                <a:sym typeface="Wingdings" pitchFamily="2" charset="2"/>
              </a:rPr>
              <a:t>Memperoleh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i="1" dirty="0" smtClean="0">
                <a:sym typeface="Wingdings" pitchFamily="2" charset="2"/>
              </a:rPr>
              <a:t>insight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44488" indent="-344488">
              <a:spcBef>
                <a:spcPct val="0"/>
              </a:spcBef>
              <a:spcAft>
                <a:spcPts val="1400"/>
              </a:spcAft>
            </a:pPr>
            <a:r>
              <a:rPr lang="en-US" sz="2900" b="1" i="1" dirty="0" smtClean="0">
                <a:sym typeface="Wingdings" pitchFamily="2" charset="2"/>
              </a:rPr>
              <a:t>Insight </a:t>
            </a:r>
            <a:r>
              <a:rPr lang="en-US" sz="2900" b="1" dirty="0" smtClean="0">
                <a:sym typeface="Wingdings" pitchFamily="2" charset="2"/>
              </a:rPr>
              <a:t> </a:t>
            </a:r>
            <a:r>
              <a:rPr lang="en-US" sz="2900" b="1" dirty="0" err="1" smtClean="0">
                <a:sym typeface="Wingdings" pitchFamily="2" charset="2"/>
              </a:rPr>
              <a:t>pemahaman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meningkat</a:t>
            </a:r>
            <a:r>
              <a:rPr lang="en-US" sz="2900" b="1" dirty="0" smtClean="0">
                <a:sym typeface="Wingdings" pitchFamily="2" charset="2"/>
              </a:rPr>
              <a:t>  </a:t>
            </a:r>
            <a:r>
              <a:rPr lang="en-US" sz="2900" b="1" dirty="0" err="1" smtClean="0">
                <a:sym typeface="Wingdings" pitchFamily="2" charset="2"/>
              </a:rPr>
              <a:t>ide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bermunculan</a:t>
            </a:r>
            <a:r>
              <a:rPr lang="en-US" sz="2900" b="1" dirty="0" smtClean="0">
                <a:sym typeface="Wingdings" pitchFamily="2" charset="2"/>
              </a:rPr>
              <a:t>  </a:t>
            </a:r>
            <a:r>
              <a:rPr lang="en-US" sz="2900" b="1" dirty="0" err="1" smtClean="0">
                <a:sym typeface="Wingdings" pitchFamily="2" charset="2"/>
              </a:rPr>
              <a:t>ide-ide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saling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melengkapi</a:t>
            </a:r>
            <a:r>
              <a:rPr lang="en-US" sz="2900" b="1" dirty="0" smtClean="0">
                <a:sym typeface="Wingdings" pitchFamily="2" charset="2"/>
              </a:rPr>
              <a:t>  </a:t>
            </a:r>
            <a:r>
              <a:rPr lang="en-US" sz="2900" b="1" dirty="0" err="1" smtClean="0">
                <a:sym typeface="Wingdings" pitchFamily="2" charset="2"/>
              </a:rPr>
              <a:t>penyelesai</a:t>
            </a:r>
            <a:r>
              <a:rPr lang="en-US" sz="2900" b="1" dirty="0" smtClean="0">
                <a:sym typeface="Wingdings" pitchFamily="2" charset="2"/>
              </a:rPr>
              <a:t>-an </a:t>
            </a:r>
            <a:r>
              <a:rPr lang="en-US" sz="2900" b="1" dirty="0" err="1" smtClean="0">
                <a:sym typeface="Wingdings" pitchFamily="2" charset="2"/>
              </a:rPr>
              <a:t>masalah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44488" indent="-344488">
              <a:spcBef>
                <a:spcPct val="0"/>
              </a:spcBef>
              <a:spcAft>
                <a:spcPts val="1400"/>
              </a:spcAft>
            </a:pPr>
            <a:r>
              <a:rPr lang="en-US" sz="2900" b="1" dirty="0" err="1" smtClean="0">
                <a:sym typeface="Wingdings" pitchFamily="2" charset="2"/>
              </a:rPr>
              <a:t>Terobosan-terobosan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kreatif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muncul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pada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tahap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ini</a:t>
            </a:r>
            <a:r>
              <a:rPr lang="en-US" sz="2900" b="1" dirty="0" smtClean="0">
                <a:sym typeface="Wingdings" pitchFamily="2" charset="2"/>
              </a:rPr>
              <a:t>.</a:t>
            </a:r>
            <a:endParaRPr lang="en-US" sz="2400" b="1" dirty="0" smtClean="0">
              <a:sym typeface="Wingdings" pitchFamily="2" charset="2"/>
            </a:endParaRPr>
          </a:p>
          <a:p>
            <a:pPr marL="344488" indent="-344488">
              <a:spcBef>
                <a:spcPct val="0"/>
              </a:spcBef>
              <a:spcAft>
                <a:spcPts val="1800"/>
              </a:spcAft>
            </a:pPr>
            <a:r>
              <a:rPr lang="en-US" sz="2900" b="1" dirty="0" err="1" smtClean="0">
                <a:sym typeface="Wingdings" pitchFamily="2" charset="2"/>
              </a:rPr>
              <a:t>Menguji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pemahaman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telah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didapat</a:t>
            </a:r>
            <a:r>
              <a:rPr lang="en-US" sz="2900" b="1" dirty="0" smtClean="0">
                <a:sym typeface="Wingdings" pitchFamily="2" charset="2"/>
              </a:rPr>
              <a:t> &amp; </a:t>
            </a:r>
            <a:r>
              <a:rPr lang="en-US" sz="2900" b="1" dirty="0" err="1" smtClean="0">
                <a:sym typeface="Wingdings" pitchFamily="2" charset="2"/>
              </a:rPr>
              <a:t>membuat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solusi</a:t>
            </a:r>
            <a:endParaRPr lang="en-US" sz="29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 l="4000" t="-24000" r="3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705599" cy="1066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600" b="1" dirty="0" err="1" smtClean="0">
                <a:solidFill>
                  <a:srgbClr val="C00000"/>
                </a:solidFill>
                <a:latin typeface="+mn-lt"/>
              </a:rPr>
              <a:t>Kreativitas</a:t>
            </a: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 &amp; </a:t>
            </a:r>
            <a:r>
              <a:rPr lang="en-US" sz="3600" b="1" i="1" dirty="0" smtClean="0">
                <a:solidFill>
                  <a:srgbClr val="C00000"/>
                </a:solidFill>
                <a:latin typeface="+mn-lt"/>
              </a:rPr>
              <a:t>functional fixedness</a:t>
            </a:r>
            <a:endParaRPr lang="en-US" sz="36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5235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7175" cy="4572000"/>
          </a:xfrm>
        </p:spPr>
        <p:txBody>
          <a:bodyPr>
            <a:normAutofit lnSpcReduction="10000"/>
          </a:bodyPr>
          <a:lstStyle/>
          <a:p>
            <a:r>
              <a:rPr lang="en-US" sz="2900" b="1" i="1" dirty="0" smtClean="0"/>
              <a:t>Functional fixedness </a:t>
            </a:r>
            <a:r>
              <a:rPr lang="en-US" sz="2900" b="1" dirty="0" err="1" smtClean="0"/>
              <a:t>dapat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menghambat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kreativitas</a:t>
            </a:r>
            <a:r>
              <a:rPr lang="en-US" sz="2900" b="1" dirty="0" smtClean="0"/>
              <a:t> (</a:t>
            </a:r>
            <a:r>
              <a:rPr lang="en-US" sz="2900" b="1" dirty="0" err="1" smtClean="0"/>
              <a:t>terdapat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kesamaan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konsep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antara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pemecahan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masalah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dengan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kreativitas</a:t>
            </a:r>
            <a:r>
              <a:rPr lang="en-US" sz="2900" b="1" dirty="0" smtClean="0"/>
              <a:t>).</a:t>
            </a:r>
          </a:p>
          <a:p>
            <a:r>
              <a:rPr lang="en-US" sz="2900" b="1" dirty="0" err="1" smtClean="0"/>
              <a:t>Orang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kreatif</a:t>
            </a:r>
            <a:r>
              <a:rPr lang="en-US" sz="2900" b="1" dirty="0" smtClean="0"/>
              <a:t> </a:t>
            </a:r>
            <a:r>
              <a:rPr lang="en-US" sz="2900" b="1" dirty="0" smtClean="0">
                <a:sym typeface="Wingdings" pitchFamily="2" charset="2"/>
              </a:rPr>
              <a:t> </a:t>
            </a:r>
            <a:r>
              <a:rPr lang="en-US" sz="2900" b="1" dirty="0" err="1" smtClean="0"/>
              <a:t>selalu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melihat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adanya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suatu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hubungan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unik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dari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beberapa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hal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tampaknya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tidak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saling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berhubungan</a:t>
            </a:r>
            <a:r>
              <a:rPr lang="en-US" sz="2900" b="1" dirty="0" smtClean="0"/>
              <a:t>.</a:t>
            </a:r>
          </a:p>
          <a:p>
            <a:endParaRPr lang="en-US" sz="2900" b="1" dirty="0" smtClean="0"/>
          </a:p>
          <a:p>
            <a:pPr>
              <a:buFont typeface="Wingdings 2" pitchFamily="18" charset="2"/>
              <a:buNone/>
            </a:pPr>
            <a:r>
              <a:rPr lang="en-US" sz="3000" b="1" dirty="0" err="1" smtClean="0">
                <a:solidFill>
                  <a:srgbClr val="C00000"/>
                </a:solidFill>
              </a:rPr>
              <a:t>Teori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investasi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kreativitas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r>
              <a:rPr lang="en-US" sz="2900" b="1" dirty="0" err="1" smtClean="0"/>
              <a:t>Orang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kreatif</a:t>
            </a:r>
            <a:r>
              <a:rPr lang="en-US" sz="2900" b="1" dirty="0" smtClean="0"/>
              <a:t> </a:t>
            </a:r>
            <a:r>
              <a:rPr lang="en-US" sz="2900" b="1" dirty="0" smtClean="0">
                <a:sym typeface="Wingdings" pitchFamily="2" charset="2"/>
              </a:rPr>
              <a:t> yang </a:t>
            </a:r>
            <a:r>
              <a:rPr lang="en-US" sz="2900" b="1" i="1" dirty="0" err="1" smtClean="0">
                <a:sym typeface="Wingdings" pitchFamily="2" charset="2"/>
              </a:rPr>
              <a:t>pertama</a:t>
            </a:r>
            <a:r>
              <a:rPr lang="en-US" sz="2900" b="1" i="1" dirty="0" smtClean="0">
                <a:sym typeface="Wingdings" pitchFamily="2" charset="2"/>
              </a:rPr>
              <a:t> kali </a:t>
            </a:r>
            <a:r>
              <a:rPr lang="en-US" sz="2900" b="1" dirty="0" err="1" smtClean="0">
                <a:sym typeface="Wingdings" pitchFamily="2" charset="2"/>
              </a:rPr>
              <a:t>tertantang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untuk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mencoba</a:t>
            </a:r>
            <a:r>
              <a:rPr lang="en-US" sz="2900" b="1" dirty="0" smtClean="0">
                <a:sym typeface="Wingdings" pitchFamily="2" charset="2"/>
              </a:rPr>
              <a:t> &amp; </a:t>
            </a:r>
            <a:r>
              <a:rPr lang="en-US" sz="2900" b="1" dirty="0" err="1" smtClean="0">
                <a:sym typeface="Wingdings" pitchFamily="2" charset="2"/>
              </a:rPr>
              <a:t>menghasilkan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sesuatu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baru</a:t>
            </a:r>
            <a:r>
              <a:rPr lang="en-US" sz="2900" dirty="0" smtClean="0">
                <a:sym typeface="Wingdings" pitchFamily="2" charset="2"/>
              </a:rPr>
              <a:t>.</a:t>
            </a:r>
            <a:endParaRPr lang="en-US" sz="29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stretch>
            <a:fillRect l="3000" t="-4000" r="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5032375" cy="609600"/>
          </a:xfrm>
        </p:spPr>
        <p:txBody>
          <a:bodyPr/>
          <a:lstStyle/>
          <a:p>
            <a:pPr algn="l">
              <a:defRPr/>
            </a:pP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Teori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investasi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kreativitas</a:t>
            </a:r>
            <a:endParaRPr lang="en-US" sz="30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9225" y="1447800"/>
            <a:ext cx="9147175" cy="4572000"/>
          </a:xfrm>
        </p:spPr>
        <p:txBody>
          <a:bodyPr/>
          <a:lstStyle/>
          <a:p>
            <a:pPr marL="336550" indent="-33655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900" b="1" dirty="0" err="1" smtClean="0"/>
              <a:t>Enam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atribut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kreativitas</a:t>
            </a:r>
            <a:r>
              <a:rPr lang="en-US" sz="2900" b="1" dirty="0" smtClean="0"/>
              <a:t> Sternberg &amp; </a:t>
            </a:r>
            <a:r>
              <a:rPr lang="en-US" sz="2900" b="1" dirty="0" err="1" smtClean="0"/>
              <a:t>Lubart</a:t>
            </a:r>
            <a:r>
              <a:rPr lang="en-US" sz="2900" b="1" dirty="0" smtClean="0"/>
              <a:t> (1996):</a:t>
            </a:r>
          </a:p>
          <a:p>
            <a:pPr marL="876300" indent="-514350">
              <a:spcBef>
                <a:spcPts val="0"/>
              </a:spcBef>
              <a:spcAft>
                <a:spcPts val="200"/>
              </a:spcAft>
              <a:buFont typeface="+mj-lt"/>
              <a:buAutoNum type="alphaLcPeriod"/>
              <a:defRPr/>
            </a:pPr>
            <a:r>
              <a:rPr lang="en-US" sz="2900" b="1" dirty="0" err="1" smtClean="0"/>
              <a:t>Proses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inteligensi</a:t>
            </a:r>
            <a:endParaRPr lang="en-US" sz="2900" b="1" dirty="0" smtClean="0"/>
          </a:p>
          <a:p>
            <a:pPr marL="876300" indent="-514350">
              <a:spcBef>
                <a:spcPts val="0"/>
              </a:spcBef>
              <a:spcAft>
                <a:spcPts val="200"/>
              </a:spcAft>
              <a:buFont typeface="+mj-lt"/>
              <a:buAutoNum type="alphaLcPeriod"/>
              <a:defRPr/>
            </a:pPr>
            <a:r>
              <a:rPr lang="en-US" sz="2900" b="1" dirty="0" smtClean="0"/>
              <a:t>Gaya </a:t>
            </a:r>
            <a:r>
              <a:rPr lang="en-US" sz="2900" b="1" dirty="0" err="1" smtClean="0"/>
              <a:t>intelektual</a:t>
            </a:r>
            <a:endParaRPr lang="en-US" sz="2900" b="1" dirty="0" smtClean="0"/>
          </a:p>
          <a:p>
            <a:pPr marL="876300" indent="-514350">
              <a:spcBef>
                <a:spcPts val="0"/>
              </a:spcBef>
              <a:spcAft>
                <a:spcPts val="200"/>
              </a:spcAft>
              <a:buFont typeface="+mj-lt"/>
              <a:buAutoNum type="alphaLcPeriod"/>
              <a:defRPr/>
            </a:pPr>
            <a:r>
              <a:rPr lang="en-US" sz="2900" b="1" dirty="0" err="1" smtClean="0"/>
              <a:t>Pengetahuan</a:t>
            </a:r>
            <a:endParaRPr lang="en-US" sz="2900" b="1" dirty="0" smtClean="0"/>
          </a:p>
          <a:p>
            <a:pPr marL="876300" indent="-514350">
              <a:spcBef>
                <a:spcPts val="0"/>
              </a:spcBef>
              <a:spcAft>
                <a:spcPts val="200"/>
              </a:spcAft>
              <a:buFont typeface="+mj-lt"/>
              <a:buAutoNum type="alphaLcPeriod"/>
              <a:defRPr/>
            </a:pPr>
            <a:r>
              <a:rPr lang="en-US" sz="2900" b="1" dirty="0" err="1" smtClean="0"/>
              <a:t>Kepribadian</a:t>
            </a:r>
            <a:endParaRPr lang="en-US" sz="2900" b="1" dirty="0" smtClean="0"/>
          </a:p>
          <a:p>
            <a:pPr marL="876300" indent="-514350">
              <a:spcBef>
                <a:spcPts val="0"/>
              </a:spcBef>
              <a:spcAft>
                <a:spcPts val="200"/>
              </a:spcAft>
              <a:buFont typeface="+mj-lt"/>
              <a:buAutoNum type="alphaLcPeriod"/>
              <a:defRPr/>
            </a:pPr>
            <a:r>
              <a:rPr lang="en-US" sz="2900" b="1" dirty="0" err="1" smtClean="0"/>
              <a:t>Motivasi</a:t>
            </a:r>
            <a:endParaRPr lang="en-US" sz="2900" b="1" dirty="0" smtClean="0"/>
          </a:p>
          <a:p>
            <a:pPr marL="876300" indent="-514350">
              <a:spcBef>
                <a:spcPts val="0"/>
              </a:spcBef>
              <a:spcAft>
                <a:spcPts val="200"/>
              </a:spcAft>
              <a:buFont typeface="+mj-lt"/>
              <a:buAutoNum type="alphaLcPeriod"/>
              <a:defRPr/>
            </a:pPr>
            <a:r>
              <a:rPr lang="en-US" sz="2900" b="1" dirty="0" err="1" smtClean="0"/>
              <a:t>Konteks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lingkungan</a:t>
            </a:r>
            <a:r>
              <a:rPr lang="en-US" sz="2900" b="1" dirty="0" smtClean="0"/>
              <a:t> </a:t>
            </a:r>
            <a:endParaRPr lang="en-US" sz="2900" b="1" dirty="0"/>
          </a:p>
        </p:txBody>
      </p:sp>
      <p:sp>
        <p:nvSpPr>
          <p:cNvPr id="5" name="Right Brace 4"/>
          <p:cNvSpPr/>
          <p:nvPr/>
        </p:nvSpPr>
        <p:spPr>
          <a:xfrm>
            <a:off x="4343400" y="2362200"/>
            <a:ext cx="685800" cy="1981200"/>
          </a:xfrm>
          <a:prstGeom prst="rightBrace">
            <a:avLst>
              <a:gd name="adj1" fmla="val 3421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97425" y="2057400"/>
            <a:ext cx="4343400" cy="4037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41300" indent="-241300">
              <a:spcAft>
                <a:spcPts val="1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700" b="1" spc="50" dirty="0" err="1"/>
              <a:t>Investasi</a:t>
            </a:r>
            <a:r>
              <a:rPr lang="en-US" sz="2700" b="1" spc="50" dirty="0"/>
              <a:t> portfolio yang </a:t>
            </a:r>
            <a:r>
              <a:rPr lang="en-US" sz="2700" b="1" spc="50" dirty="0" err="1"/>
              <a:t>dilihat</a:t>
            </a:r>
            <a:r>
              <a:rPr lang="en-US" sz="2700" b="1" spc="50" dirty="0"/>
              <a:t> </a:t>
            </a:r>
            <a:r>
              <a:rPr lang="en-US" sz="2700" b="1" spc="50" dirty="0" err="1"/>
              <a:t>oleh</a:t>
            </a:r>
            <a:r>
              <a:rPr lang="en-US" sz="2700" b="1" spc="50" dirty="0"/>
              <a:t> </a:t>
            </a:r>
            <a:r>
              <a:rPr lang="en-US" sz="2700" b="1" spc="50" dirty="0" err="1"/>
              <a:t>dunia</a:t>
            </a:r>
            <a:r>
              <a:rPr lang="en-US" sz="2700" b="1" spc="50" dirty="0"/>
              <a:t> </a:t>
            </a:r>
            <a:r>
              <a:rPr lang="en-US" sz="2700" b="1" spc="50" dirty="0" err="1"/>
              <a:t>bisnis</a:t>
            </a:r>
            <a:r>
              <a:rPr lang="en-US" sz="2700" b="1" spc="50" dirty="0"/>
              <a:t> &amp; </a:t>
            </a:r>
            <a:r>
              <a:rPr lang="en-US" sz="2700" b="1" spc="50" dirty="0" err="1"/>
              <a:t>perusahaan</a:t>
            </a:r>
            <a:r>
              <a:rPr lang="en-US" sz="2700" b="1" spc="50" dirty="0"/>
              <a:t>.</a:t>
            </a:r>
          </a:p>
          <a:p>
            <a:pPr marL="241300" indent="-241300">
              <a:spcAft>
                <a:spcPts val="1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700" b="1" spc="50" dirty="0" err="1"/>
              <a:t>Dapat</a:t>
            </a:r>
            <a:r>
              <a:rPr lang="en-US" sz="2700" b="1" spc="50" dirty="0"/>
              <a:t> </a:t>
            </a:r>
            <a:r>
              <a:rPr lang="en-US" sz="2700" b="1" spc="50" dirty="0" err="1"/>
              <a:t>dikombinasikan</a:t>
            </a:r>
            <a:r>
              <a:rPr lang="en-US" sz="2700" b="1" spc="50" dirty="0"/>
              <a:t> </a:t>
            </a:r>
            <a:r>
              <a:rPr lang="en-US" sz="2700" b="1" spc="50" dirty="0" err="1"/>
              <a:t>dengan</a:t>
            </a:r>
            <a:r>
              <a:rPr lang="en-US" sz="2700" b="1" spc="50" dirty="0"/>
              <a:t> </a:t>
            </a:r>
            <a:r>
              <a:rPr lang="en-US" sz="2700" b="1" spc="50" dirty="0" err="1"/>
              <a:t>tindakan</a:t>
            </a:r>
            <a:r>
              <a:rPr lang="en-US" sz="2700" b="1" spc="50" dirty="0"/>
              <a:t> </a:t>
            </a:r>
            <a:r>
              <a:rPr lang="en-US" sz="2700" b="1" spc="50" dirty="0" err="1"/>
              <a:t>kreatif</a:t>
            </a:r>
            <a:r>
              <a:rPr lang="en-US" sz="2700" b="1" spc="50" dirty="0"/>
              <a:t> </a:t>
            </a:r>
            <a:r>
              <a:rPr lang="en-US" sz="2700" b="1" spc="50" dirty="0" err="1"/>
              <a:t>di</a:t>
            </a:r>
            <a:r>
              <a:rPr lang="en-US" sz="2700" b="1" spc="50" dirty="0"/>
              <a:t> </a:t>
            </a:r>
            <a:r>
              <a:rPr lang="en-US" sz="2700" b="1" spc="50" dirty="0" err="1"/>
              <a:t>segala</a:t>
            </a:r>
            <a:r>
              <a:rPr lang="en-US" sz="2700" b="1" spc="50" dirty="0"/>
              <a:t> </a:t>
            </a:r>
            <a:r>
              <a:rPr lang="en-US" sz="2700" b="1" spc="50" dirty="0" err="1"/>
              <a:t>bidang</a:t>
            </a:r>
            <a:r>
              <a:rPr lang="en-US" sz="2700" b="1" spc="50" dirty="0"/>
              <a:t> </a:t>
            </a:r>
            <a:r>
              <a:rPr lang="en-US" sz="2700" b="1" spc="50" dirty="0" err="1"/>
              <a:t>ke-hidupan</a:t>
            </a:r>
            <a:r>
              <a:rPr lang="en-US" sz="2700" b="1" spc="50" dirty="0"/>
              <a:t> &amp; </a:t>
            </a:r>
            <a:r>
              <a:rPr lang="en-US" sz="2700" b="1" spc="50" dirty="0" err="1"/>
              <a:t>lingkungan</a:t>
            </a:r>
            <a:r>
              <a:rPr lang="en-US" sz="2700" b="1" spc="50" dirty="0"/>
              <a:t> </a:t>
            </a:r>
            <a:r>
              <a:rPr lang="en-US" sz="2700" b="1" spc="50" dirty="0" err="1"/>
              <a:t>intelektual</a:t>
            </a:r>
            <a:r>
              <a:rPr lang="en-US" sz="2700" b="1" spc="50" dirty="0"/>
              <a:t> </a:t>
            </a:r>
            <a:r>
              <a:rPr lang="en-US" sz="2700" b="1" spc="50" dirty="0" err="1"/>
              <a:t>yg</a:t>
            </a:r>
            <a:r>
              <a:rPr lang="en-US" sz="2700" b="1" spc="50" dirty="0"/>
              <a:t> </a:t>
            </a:r>
            <a:r>
              <a:rPr lang="en-US" sz="2700" b="1" spc="50" dirty="0" err="1"/>
              <a:t>berperan</a:t>
            </a:r>
            <a:r>
              <a:rPr lang="en-US" sz="2700" b="1" spc="50" dirty="0"/>
              <a:t> </a:t>
            </a:r>
            <a:r>
              <a:rPr lang="en-US" sz="2700" b="1" spc="50" dirty="0" err="1"/>
              <a:t>penting</a:t>
            </a:r>
            <a:r>
              <a:rPr lang="en-US" sz="2700" b="1" spc="50" dirty="0"/>
              <a:t> </a:t>
            </a:r>
            <a:r>
              <a:rPr lang="en-US" sz="2700" b="1" spc="50" dirty="0" err="1"/>
              <a:t>pada</a:t>
            </a:r>
            <a:r>
              <a:rPr lang="en-US" sz="2700" b="1" spc="50" dirty="0"/>
              <a:t> </a:t>
            </a:r>
            <a:r>
              <a:rPr lang="en-US" sz="2700" b="1" spc="50" dirty="0" err="1"/>
              <a:t>kreativitas</a:t>
            </a:r>
            <a:r>
              <a:rPr lang="en-US" sz="2700" b="1" spc="50" dirty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 l="41000" t="33000" r="-1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981200"/>
            <a:ext cx="9147175" cy="2667000"/>
          </a:xfrm>
        </p:spPr>
        <p:txBody>
          <a:bodyPr>
            <a:normAutofit/>
          </a:bodyPr>
          <a:lstStyle/>
          <a:p>
            <a:pPr marL="457200" indent="-4095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900" b="1" dirty="0" err="1" smtClean="0"/>
              <a:t>Kreativitas</a:t>
            </a:r>
            <a:r>
              <a:rPr lang="en-US" sz="2900" b="1" dirty="0" smtClean="0"/>
              <a:t> </a:t>
            </a:r>
            <a:r>
              <a:rPr lang="en-US" sz="2900" b="1" dirty="0" smtClean="0">
                <a:sym typeface="Wingdings" pitchFamily="2" charset="2"/>
              </a:rPr>
              <a:t> </a:t>
            </a:r>
            <a:r>
              <a:rPr lang="en-US" sz="2900" b="1" dirty="0" err="1" smtClean="0">
                <a:sym typeface="Wingdings" pitchFamily="2" charset="2"/>
              </a:rPr>
              <a:t>kombinasi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beberapa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faktor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dapat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diidentifikasi</a:t>
            </a:r>
            <a:r>
              <a:rPr lang="en-US" sz="2900" b="1" dirty="0" smtClean="0">
                <a:sym typeface="Wingdings" pitchFamily="2" charset="2"/>
              </a:rPr>
              <a:t> &amp; </a:t>
            </a:r>
            <a:r>
              <a:rPr lang="en-US" sz="2900" b="1" dirty="0" err="1" smtClean="0">
                <a:sym typeface="Wingdings" pitchFamily="2" charset="2"/>
              </a:rPr>
              <a:t>dianalisis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457200" indent="-4095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900" b="1" dirty="0" err="1" smtClean="0">
                <a:sym typeface="Wingdings" pitchFamily="2" charset="2"/>
              </a:rPr>
              <a:t>Penelitian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kreativitas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manusia</a:t>
            </a:r>
            <a:r>
              <a:rPr lang="en-US" sz="2900" b="1" dirty="0" smtClean="0">
                <a:sym typeface="Wingdings" pitchFamily="2" charset="2"/>
              </a:rPr>
              <a:t>  </a:t>
            </a:r>
            <a:r>
              <a:rPr lang="en-US" sz="2900" b="1" dirty="0" err="1" smtClean="0">
                <a:sym typeface="Wingdings" pitchFamily="2" charset="2"/>
              </a:rPr>
              <a:t>mengidentifikasi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meneliti</a:t>
            </a:r>
            <a:r>
              <a:rPr lang="en-US" sz="2900" b="1" dirty="0" smtClean="0">
                <a:sym typeface="Wingdings" pitchFamily="2" charset="2"/>
              </a:rPr>
              <a:t>/</a:t>
            </a:r>
            <a:r>
              <a:rPr lang="en-US" sz="2900" b="1" dirty="0" err="1" smtClean="0">
                <a:sym typeface="Wingdings" pitchFamily="2" charset="2"/>
              </a:rPr>
              <a:t>menentukan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kekuatan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interaksi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antara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masing-masing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atribut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4000"/>
            <a:lum/>
          </a:blip>
          <a:srcRect/>
          <a:stretch>
            <a:fillRect l="16000" t="-4000" r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85800"/>
            <a:ext cx="4194175" cy="609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600" b="1" dirty="0" err="1" smtClean="0">
                <a:solidFill>
                  <a:srgbClr val="C00000"/>
                </a:solidFill>
                <a:latin typeface="+mn-lt"/>
              </a:rPr>
              <a:t>Penilaian</a:t>
            </a: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+mn-lt"/>
              </a:rPr>
              <a:t>kreativitas</a:t>
            </a:r>
            <a:endParaRPr lang="en-US" sz="36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86800" cy="4572000"/>
          </a:xfrm>
        </p:spPr>
        <p:txBody>
          <a:bodyPr/>
          <a:lstStyle/>
          <a:p>
            <a:pPr marL="336550" indent="-3365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000" b="1" spc="-50" dirty="0" err="1" smtClean="0"/>
              <a:t>Mednick</a:t>
            </a:r>
            <a:r>
              <a:rPr lang="en-US" sz="3000" b="1" spc="-50" dirty="0" smtClean="0"/>
              <a:t>, 1967 </a:t>
            </a:r>
            <a:r>
              <a:rPr lang="en-US" sz="3000" b="1" spc="-50" dirty="0" smtClean="0">
                <a:sym typeface="Wingdings" pitchFamily="2" charset="2"/>
              </a:rPr>
              <a:t></a:t>
            </a:r>
            <a:r>
              <a:rPr lang="en-US" sz="3000" b="1" spc="-50" dirty="0" smtClean="0"/>
              <a:t>Remote Associations Test (RAT)</a:t>
            </a:r>
          </a:p>
          <a:p>
            <a:pPr marL="336550" indent="-336550">
              <a:spcBef>
                <a:spcPts val="0"/>
              </a:spcBef>
              <a:spcAft>
                <a:spcPts val="3600"/>
              </a:spcAft>
              <a:buFont typeface="Wingdings 2" pitchFamily="18" charset="2"/>
              <a:buNone/>
              <a:defRPr/>
            </a:pPr>
            <a:r>
              <a:rPr lang="en-US" sz="3000" b="1" dirty="0" smtClean="0"/>
              <a:t>	Cara </a:t>
            </a:r>
            <a:r>
              <a:rPr lang="en-US" sz="3000" b="1" dirty="0" err="1" smtClean="0"/>
              <a:t>uji</a:t>
            </a:r>
            <a:r>
              <a:rPr lang="en-US" sz="3000" b="1" dirty="0" smtClean="0"/>
              <a:t>: </a:t>
            </a:r>
            <a:r>
              <a:rPr lang="en-US" sz="3000" b="1" dirty="0" err="1" smtClean="0"/>
              <a:t>meminta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subjek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menghasilkan</a:t>
            </a:r>
            <a:r>
              <a:rPr lang="en-US" sz="3000" b="1" dirty="0" smtClean="0"/>
              <a:t> 1 </a:t>
            </a:r>
            <a:r>
              <a:rPr lang="en-US" sz="3000" b="1" dirty="0" err="1" smtClean="0"/>
              <a:t>kata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baru</a:t>
            </a:r>
            <a:r>
              <a:rPr lang="en-US" sz="3000" b="1" dirty="0" smtClean="0"/>
              <a:t> yang </a:t>
            </a:r>
            <a:r>
              <a:rPr lang="en-US" sz="3000" b="1" dirty="0" err="1" smtClean="0"/>
              <a:t>diperoleh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dari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asosiasi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logis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dari</a:t>
            </a:r>
            <a:r>
              <a:rPr lang="en-US" sz="3000" b="1" dirty="0" smtClean="0"/>
              <a:t> 3 </a:t>
            </a:r>
            <a:r>
              <a:rPr lang="en-US" sz="3000" b="1" dirty="0" err="1" smtClean="0"/>
              <a:t>kata</a:t>
            </a:r>
            <a:r>
              <a:rPr lang="en-US" sz="3000" b="1" dirty="0" smtClean="0"/>
              <a:t>.</a:t>
            </a:r>
          </a:p>
          <a:p>
            <a:pPr marL="336550" indent="-3365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000" b="1" dirty="0" smtClean="0"/>
              <a:t>Bowers &amp; </a:t>
            </a:r>
            <a:r>
              <a:rPr lang="en-US" sz="3000" b="1" dirty="0" err="1" smtClean="0"/>
              <a:t>rekan</a:t>
            </a:r>
            <a:r>
              <a:rPr lang="en-US" sz="3000" b="1" dirty="0" smtClean="0"/>
              <a:t>, 1990 </a:t>
            </a:r>
            <a:r>
              <a:rPr lang="en-US" sz="3000" b="1" dirty="0" smtClean="0">
                <a:sym typeface="Wingdings" pitchFamily="2" charset="2"/>
              </a:rPr>
              <a:t> dyads of dyads.</a:t>
            </a:r>
          </a:p>
          <a:p>
            <a:pPr marL="336550" indent="-336550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3000" b="1" dirty="0" smtClean="0">
                <a:sym typeface="Wingdings" pitchFamily="2" charset="2"/>
              </a:rPr>
              <a:t>	</a:t>
            </a:r>
            <a:r>
              <a:rPr lang="en-US" sz="3000" b="1" spc="30" dirty="0" err="1" smtClean="0">
                <a:sym typeface="Wingdings" pitchFamily="2" charset="2"/>
              </a:rPr>
              <a:t>Hasil</a:t>
            </a:r>
            <a:r>
              <a:rPr lang="en-US" sz="3000" b="1" spc="30" dirty="0" smtClean="0">
                <a:sym typeface="Wingdings" pitchFamily="2" charset="2"/>
              </a:rPr>
              <a:t>: </a:t>
            </a:r>
            <a:r>
              <a:rPr lang="en-US" sz="3000" b="1" spc="30" dirty="0" err="1" smtClean="0">
                <a:sym typeface="Wingdings" pitchFamily="2" charset="2"/>
              </a:rPr>
              <a:t>subjek</a:t>
            </a:r>
            <a:r>
              <a:rPr lang="en-US" sz="3000" b="1" spc="30" dirty="0" smtClean="0">
                <a:sym typeface="Wingdings" pitchFamily="2" charset="2"/>
              </a:rPr>
              <a:t> </a:t>
            </a:r>
            <a:r>
              <a:rPr lang="en-US" sz="3000" b="1" spc="30" dirty="0" err="1" smtClean="0">
                <a:sym typeface="Wingdings" pitchFamily="2" charset="2"/>
              </a:rPr>
              <a:t>mampu</a:t>
            </a:r>
            <a:r>
              <a:rPr lang="en-US" sz="3000" b="1" spc="30" dirty="0" smtClean="0">
                <a:sym typeface="Wingdings" pitchFamily="2" charset="2"/>
              </a:rPr>
              <a:t> </a:t>
            </a:r>
            <a:r>
              <a:rPr lang="en-US" sz="3000" b="1" spc="30" dirty="0" err="1" smtClean="0">
                <a:sym typeface="Wingdings" pitchFamily="2" charset="2"/>
              </a:rPr>
              <a:t>mengidentifikasi</a:t>
            </a:r>
            <a:r>
              <a:rPr lang="en-US" sz="3000" b="1" spc="30" dirty="0" smtClean="0">
                <a:sym typeface="Wingdings" pitchFamily="2" charset="2"/>
              </a:rPr>
              <a:t> </a:t>
            </a:r>
            <a:r>
              <a:rPr lang="en-US" sz="3000" b="1" spc="30" dirty="0" err="1" smtClean="0">
                <a:sym typeface="Wingdings" pitchFamily="2" charset="2"/>
              </a:rPr>
              <a:t>rangkaian</a:t>
            </a:r>
            <a:r>
              <a:rPr lang="en-US" sz="3000" b="1" spc="30" dirty="0" smtClean="0">
                <a:sym typeface="Wingdings" pitchFamily="2" charset="2"/>
              </a:rPr>
              <a:t> </a:t>
            </a:r>
            <a:r>
              <a:rPr lang="en-US" sz="3000" b="1" spc="30" dirty="0" err="1" smtClean="0">
                <a:sym typeface="Wingdings" pitchFamily="2" charset="2"/>
              </a:rPr>
              <a:t>kata</a:t>
            </a:r>
            <a:r>
              <a:rPr lang="en-US" sz="3000" b="1" spc="30" dirty="0" smtClean="0">
                <a:sym typeface="Wingdings" pitchFamily="2" charset="2"/>
              </a:rPr>
              <a:t> yang </a:t>
            </a:r>
            <a:r>
              <a:rPr lang="en-US" sz="3000" b="1" spc="30" dirty="0" err="1" smtClean="0">
                <a:sym typeface="Wingdings" pitchFamily="2" charset="2"/>
              </a:rPr>
              <a:t>koheren</a:t>
            </a:r>
            <a:r>
              <a:rPr lang="en-US" sz="3000" b="1" spc="30" dirty="0" smtClean="0">
                <a:sym typeface="Wingdings" pitchFamily="2" charset="2"/>
              </a:rPr>
              <a:t>, </a:t>
            </a:r>
            <a:r>
              <a:rPr lang="en-US" sz="3000" b="1" spc="30" dirty="0" err="1" smtClean="0">
                <a:sym typeface="Wingdings" pitchFamily="2" charset="2"/>
              </a:rPr>
              <a:t>walau</a:t>
            </a:r>
            <a:r>
              <a:rPr lang="en-US" sz="3000" b="1" spc="30" dirty="0" smtClean="0">
                <a:sym typeface="Wingdings" pitchFamily="2" charset="2"/>
              </a:rPr>
              <a:t> </a:t>
            </a:r>
            <a:r>
              <a:rPr lang="en-US" sz="3000" b="1" spc="30" dirty="0" err="1" smtClean="0">
                <a:sym typeface="Wingdings" pitchFamily="2" charset="2"/>
              </a:rPr>
              <a:t>tanpa</a:t>
            </a:r>
            <a:r>
              <a:rPr lang="en-US" sz="3000" b="1" spc="30" dirty="0" smtClean="0">
                <a:sym typeface="Wingdings" pitchFamily="2" charset="2"/>
              </a:rPr>
              <a:t> </a:t>
            </a:r>
            <a:r>
              <a:rPr lang="en-US" sz="3000" b="1" spc="30" dirty="0" err="1" smtClean="0">
                <a:sym typeface="Wingdings" pitchFamily="2" charset="2"/>
              </a:rPr>
              <a:t>diberikan</a:t>
            </a:r>
            <a:r>
              <a:rPr lang="en-US" sz="3000" b="1" spc="30" dirty="0" smtClean="0">
                <a:sym typeface="Wingdings" pitchFamily="2" charset="2"/>
              </a:rPr>
              <a:t> </a:t>
            </a:r>
            <a:r>
              <a:rPr lang="en-US" sz="3000" b="1" spc="30" dirty="0" err="1" smtClean="0">
                <a:sym typeface="Wingdings" pitchFamily="2" charset="2"/>
              </a:rPr>
              <a:t>solusi</a:t>
            </a:r>
            <a:r>
              <a:rPr lang="en-US" sz="3000" b="1" spc="30" dirty="0" smtClean="0">
                <a:sym typeface="Wingdings" pitchFamily="2" charset="2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3000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3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9000"/>
            <a:lum/>
          </a:blip>
          <a:srcRect/>
          <a:stretch>
            <a:fillRect l="10000" t="2000" r="2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9225" y="1600200"/>
            <a:ext cx="8994775" cy="4572000"/>
          </a:xfrm>
        </p:spPr>
        <p:txBody>
          <a:bodyPr/>
          <a:lstStyle/>
          <a:p>
            <a:pPr marL="504825" indent="-3841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dirty="0" smtClean="0"/>
              <a:t>Divergence Production Test – J.P. Guilford, 1976</a:t>
            </a:r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3000" b="1" dirty="0" smtClean="0">
                <a:sym typeface="Wingdings" pitchFamily="2" charset="2"/>
              </a:rPr>
              <a:t>	</a:t>
            </a:r>
            <a:r>
              <a:rPr lang="en-US" sz="3000" b="1" dirty="0" err="1" smtClean="0">
                <a:sym typeface="Wingdings" pitchFamily="2" charset="2"/>
              </a:rPr>
              <a:t>Dua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tipe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berpikir</a:t>
            </a:r>
            <a:r>
              <a:rPr lang="en-US" sz="3000" b="1" dirty="0" smtClean="0">
                <a:sym typeface="Wingdings" pitchFamily="2" charset="2"/>
              </a:rPr>
              <a:t>:</a:t>
            </a:r>
          </a:p>
          <a:p>
            <a:pPr marL="914400" indent="-457200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  <a:defRPr/>
            </a:pPr>
            <a:r>
              <a:rPr lang="en-US" sz="3000" b="1" dirty="0" smtClean="0">
                <a:sym typeface="Wingdings" pitchFamily="2" charset="2"/>
              </a:rPr>
              <a:t>Cara </a:t>
            </a:r>
            <a:r>
              <a:rPr lang="en-US" sz="3000" b="1" dirty="0" err="1" smtClean="0">
                <a:sym typeface="Wingdings" pitchFamily="2" charset="2"/>
              </a:rPr>
              <a:t>pikir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konvergen</a:t>
            </a:r>
            <a:r>
              <a:rPr lang="en-US" sz="3000" b="1" dirty="0" smtClean="0">
                <a:sym typeface="Wingdings" pitchFamily="2" charset="2"/>
              </a:rPr>
              <a:t>  </a:t>
            </a:r>
            <a:r>
              <a:rPr lang="en-US" sz="3000" b="1" dirty="0" err="1" smtClean="0">
                <a:sym typeface="Wingdings" pitchFamily="2" charset="2"/>
              </a:rPr>
              <a:t>terpusat</a:t>
            </a:r>
            <a:r>
              <a:rPr lang="en-US" sz="3000" b="1" dirty="0" smtClean="0">
                <a:sym typeface="Wingdings" pitchFamily="2" charset="2"/>
              </a:rPr>
              <a:t>;  </a:t>
            </a:r>
            <a:r>
              <a:rPr lang="en-US" sz="3000" b="1" dirty="0" err="1" smtClean="0">
                <a:sym typeface="Wingdings" pitchFamily="2" charset="2"/>
              </a:rPr>
              <a:t>satu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kesimpulan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khusus</a:t>
            </a:r>
            <a:r>
              <a:rPr lang="en-US" sz="3000" b="1" dirty="0" smtClean="0">
                <a:sym typeface="Wingdings" pitchFamily="2" charset="2"/>
              </a:rPr>
              <a:t>.</a:t>
            </a:r>
          </a:p>
          <a:p>
            <a:pPr marL="914400" indent="-457200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  <a:defRPr/>
            </a:pPr>
            <a:r>
              <a:rPr lang="en-US" sz="3000" b="1" dirty="0" smtClean="0">
                <a:sym typeface="Wingdings" pitchFamily="2" charset="2"/>
              </a:rPr>
              <a:t>Cara </a:t>
            </a:r>
            <a:r>
              <a:rPr lang="en-US" sz="3000" b="1" dirty="0" err="1" smtClean="0">
                <a:sym typeface="Wingdings" pitchFamily="2" charset="2"/>
              </a:rPr>
              <a:t>pikir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divergen</a:t>
            </a:r>
            <a:r>
              <a:rPr lang="en-US" sz="3000" b="1" dirty="0" smtClean="0">
                <a:sym typeface="Wingdings" pitchFamily="2" charset="2"/>
              </a:rPr>
              <a:t>  </a:t>
            </a:r>
            <a:r>
              <a:rPr lang="en-US" sz="3000" b="1" dirty="0" err="1" smtClean="0">
                <a:sym typeface="Wingdings" pitchFamily="2" charset="2"/>
              </a:rPr>
              <a:t>menyebar</a:t>
            </a:r>
            <a:r>
              <a:rPr lang="en-US" sz="3000" b="1" dirty="0" smtClean="0">
                <a:sym typeface="Wingdings" pitchFamily="2" charset="2"/>
              </a:rPr>
              <a:t>;  </a:t>
            </a:r>
            <a:r>
              <a:rPr lang="en-US" sz="3000" b="1" dirty="0" err="1" smtClean="0">
                <a:sym typeface="Wingdings" pitchFamily="2" charset="2"/>
              </a:rPr>
              <a:t>variasi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jawaban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berbeda</a:t>
            </a:r>
            <a:r>
              <a:rPr lang="en-US" sz="3000" b="1" dirty="0" smtClean="0">
                <a:sym typeface="Wingdings" pitchFamily="2" charset="2"/>
              </a:rPr>
              <a:t>, </a:t>
            </a:r>
            <a:r>
              <a:rPr lang="en-US" sz="3000" b="1" dirty="0" err="1" smtClean="0">
                <a:sym typeface="Wingdings" pitchFamily="2" charset="2"/>
              </a:rPr>
              <a:t>sehingga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kebenaran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bersifat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subjektif</a:t>
            </a:r>
            <a:r>
              <a:rPr lang="en-US" sz="3000" b="1" dirty="0" smtClean="0">
                <a:sym typeface="Wingdings" pitchFamily="2" charset="2"/>
              </a:rPr>
              <a:t>.</a:t>
            </a:r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3000" b="1" dirty="0" smtClean="0">
              <a:sym typeface="Wingdings" pitchFamily="2" charset="2"/>
            </a:endParaRPr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3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09800"/>
            <a:ext cx="8763000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en-US" sz="6700" b="1" dirty="0" smtClean="0"/>
              <a:t>BAB  4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6700" b="1" dirty="0" err="1" smtClean="0">
                <a:solidFill>
                  <a:schemeClr val="accent2">
                    <a:lumMod val="50000"/>
                  </a:schemeClr>
                </a:solidFill>
              </a:rPr>
              <a:t>Pemecahan</a:t>
            </a:r>
            <a:r>
              <a:rPr lang="en-US" sz="67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6700" b="1" dirty="0" err="1" smtClean="0">
                <a:solidFill>
                  <a:schemeClr val="accent2">
                    <a:lumMod val="50000"/>
                  </a:schemeClr>
                </a:solidFill>
              </a:rPr>
              <a:t>Masalah</a:t>
            </a:r>
            <a:r>
              <a:rPr lang="en-US" sz="67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6700" b="1" dirty="0" err="1" smtClean="0">
                <a:solidFill>
                  <a:schemeClr val="accent2">
                    <a:lumMod val="50000"/>
                  </a:schemeClr>
                </a:solidFill>
              </a:rPr>
              <a:t>Kreativitas</a:t>
            </a:r>
            <a:r>
              <a:rPr lang="en-US" sz="6700" b="1" dirty="0" smtClean="0">
                <a:solidFill>
                  <a:schemeClr val="accent2">
                    <a:lumMod val="50000"/>
                  </a:schemeClr>
                </a:solidFill>
              </a:rPr>
              <a:t> &amp; </a:t>
            </a:r>
            <a:r>
              <a:rPr lang="en-US" sz="6700" b="1" dirty="0" err="1" smtClean="0">
                <a:solidFill>
                  <a:schemeClr val="accent2">
                    <a:lumMod val="50000"/>
                  </a:schemeClr>
                </a:solidFill>
              </a:rPr>
              <a:t>Inteligensi</a:t>
            </a:r>
            <a:r>
              <a:rPr lang="en-US" sz="67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6700" b="1" dirty="0" err="1" smtClean="0">
                <a:solidFill>
                  <a:schemeClr val="accent2">
                    <a:lumMod val="50000"/>
                  </a:schemeClr>
                </a:solidFill>
              </a:rPr>
              <a:t>Manusia</a:t>
            </a:r>
            <a:endParaRPr lang="en-US" sz="67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0"/>
            <a:ext cx="9144000" cy="6019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76200" y="914400"/>
            <a:ext cx="9375775" cy="6248400"/>
          </a:xfrm>
        </p:spPr>
        <p:txBody>
          <a:bodyPr/>
          <a:lstStyle/>
          <a:p>
            <a:pPr marL="504825" indent="-3841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900" dirty="0" err="1" smtClean="0"/>
              <a:t>Hambatan</a:t>
            </a:r>
            <a:r>
              <a:rPr lang="en-US" sz="2900" dirty="0" smtClean="0"/>
              <a:t> </a:t>
            </a:r>
            <a:r>
              <a:rPr lang="en-US" sz="2900" dirty="0" err="1" smtClean="0"/>
              <a:t>budaya</a:t>
            </a:r>
            <a:endParaRPr lang="en-US" sz="2900" dirty="0" smtClean="0"/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900" dirty="0" smtClean="0">
                <a:sym typeface="Wingdings" pitchFamily="2" charset="2"/>
              </a:rPr>
              <a:t>	</a:t>
            </a:r>
            <a:r>
              <a:rPr lang="en-US" sz="2900" dirty="0" err="1" smtClean="0">
                <a:sym typeface="Wingdings" pitchFamily="2" charset="2"/>
              </a:rPr>
              <a:t>Penelitian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hambatan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budaya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oleh</a:t>
            </a:r>
            <a:r>
              <a:rPr lang="en-US" sz="2900" dirty="0" smtClean="0">
                <a:sym typeface="Wingdings" pitchFamily="2" charset="2"/>
              </a:rPr>
              <a:t> James Adams.</a:t>
            </a:r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900" dirty="0" smtClean="0">
                <a:sym typeface="Wingdings" pitchFamily="2" charset="2"/>
              </a:rPr>
              <a:t>	</a:t>
            </a:r>
            <a:r>
              <a:rPr lang="en-US" sz="2900" dirty="0" err="1" smtClean="0">
                <a:sym typeface="Wingdings" pitchFamily="2" charset="2"/>
              </a:rPr>
              <a:t>Hasil</a:t>
            </a:r>
            <a:r>
              <a:rPr lang="en-US" sz="2900" dirty="0" smtClean="0">
                <a:sym typeface="Wingdings" pitchFamily="2" charset="2"/>
              </a:rPr>
              <a:t>  </a:t>
            </a:r>
            <a:r>
              <a:rPr lang="en-US" sz="2900" dirty="0" err="1" smtClean="0">
                <a:sym typeface="Wingdings" pitchFamily="2" charset="2"/>
              </a:rPr>
              <a:t>kemampuan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berpikir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kreatif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dipengaruhi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budaya</a:t>
            </a:r>
            <a:r>
              <a:rPr lang="en-US" sz="2900" dirty="0" smtClean="0">
                <a:sym typeface="Wingdings" pitchFamily="2" charset="2"/>
              </a:rPr>
              <a:t> &amp; </a:t>
            </a:r>
            <a:r>
              <a:rPr lang="en-US" sz="2900" dirty="0" err="1" smtClean="0">
                <a:sym typeface="Wingdings" pitchFamily="2" charset="2"/>
              </a:rPr>
              <a:t>pendidikan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masing-masing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individu</a:t>
            </a:r>
            <a:r>
              <a:rPr lang="en-US" sz="2900" dirty="0" smtClean="0">
                <a:sym typeface="Wingdings" pitchFamily="2" charset="2"/>
              </a:rPr>
              <a:t>.</a:t>
            </a:r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endParaRPr lang="en-US" sz="2500" dirty="0" smtClean="0"/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900" dirty="0" err="1" smtClean="0"/>
              <a:t>Mengajarkan</a:t>
            </a:r>
            <a:r>
              <a:rPr lang="en-US" sz="2900" dirty="0" smtClean="0"/>
              <a:t> </a:t>
            </a:r>
            <a:r>
              <a:rPr lang="en-US" sz="2900" dirty="0" err="1" smtClean="0"/>
              <a:t>kreativitas</a:t>
            </a:r>
            <a:endParaRPr lang="en-US" sz="2900" dirty="0" smtClean="0"/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900" dirty="0" smtClean="0"/>
              <a:t>	Hayes (1978) </a:t>
            </a:r>
            <a:r>
              <a:rPr lang="en-US" sz="2900" dirty="0" smtClean="0">
                <a:sym typeface="Wingdings" pitchFamily="2" charset="2"/>
              </a:rPr>
              <a:t> </a:t>
            </a:r>
            <a:r>
              <a:rPr lang="en-US" sz="2900" dirty="0" err="1" smtClean="0">
                <a:sym typeface="Wingdings" pitchFamily="2" charset="2"/>
              </a:rPr>
              <a:t>cara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meningkatkan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kreativitas</a:t>
            </a:r>
            <a:r>
              <a:rPr lang="en-US" sz="2900" dirty="0" smtClean="0">
                <a:sym typeface="Wingdings" pitchFamily="2" charset="2"/>
              </a:rPr>
              <a:t>:</a:t>
            </a:r>
          </a:p>
          <a:p>
            <a:pPr marL="971550" indent="-393700">
              <a:spcBef>
                <a:spcPts val="0"/>
              </a:spcBef>
              <a:spcAft>
                <a:spcPts val="400"/>
              </a:spcAft>
              <a:buFont typeface="+mj-lt"/>
              <a:buAutoNum type="alphaLcPeriod"/>
              <a:defRPr/>
            </a:pPr>
            <a:r>
              <a:rPr lang="en-US" sz="2900" dirty="0" err="1" smtClean="0">
                <a:sym typeface="Wingdings" pitchFamily="2" charset="2"/>
              </a:rPr>
              <a:t>Mengembangkan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pengetahuan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dasar</a:t>
            </a:r>
            <a:endParaRPr lang="en-US" sz="2900" dirty="0" smtClean="0">
              <a:sym typeface="Wingdings" pitchFamily="2" charset="2"/>
            </a:endParaRPr>
          </a:p>
          <a:p>
            <a:pPr marL="971550" indent="-393700">
              <a:spcBef>
                <a:spcPts val="0"/>
              </a:spcBef>
              <a:spcAft>
                <a:spcPts val="400"/>
              </a:spcAft>
              <a:buFont typeface="+mj-lt"/>
              <a:buAutoNum type="alphaLcPeriod"/>
              <a:defRPr/>
            </a:pPr>
            <a:r>
              <a:rPr lang="en-US" sz="2900" dirty="0" err="1" smtClean="0">
                <a:sym typeface="Wingdings" pitchFamily="2" charset="2"/>
              </a:rPr>
              <a:t>Menciptakan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atmosfer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yg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tepat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untuk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kreativitas</a:t>
            </a:r>
            <a:endParaRPr lang="en-US" sz="2900" dirty="0" smtClean="0">
              <a:sym typeface="Wingdings" pitchFamily="2" charset="2"/>
            </a:endParaRPr>
          </a:p>
          <a:p>
            <a:pPr marL="971550" indent="-393700">
              <a:spcBef>
                <a:spcPts val="0"/>
              </a:spcBef>
              <a:spcAft>
                <a:spcPts val="400"/>
              </a:spcAft>
              <a:buFont typeface="+mj-lt"/>
              <a:buAutoNum type="alphaLcPeriod"/>
              <a:defRPr/>
            </a:pPr>
            <a:r>
              <a:rPr lang="en-US" sz="2900" dirty="0" err="1" smtClean="0">
                <a:sym typeface="Wingdings" pitchFamily="2" charset="2"/>
              </a:rPr>
              <a:t>Mencari</a:t>
            </a:r>
            <a:r>
              <a:rPr lang="en-US" sz="2900" dirty="0" smtClean="0">
                <a:sym typeface="Wingdings" pitchFamily="2" charset="2"/>
              </a:rPr>
              <a:t> </a:t>
            </a:r>
            <a:r>
              <a:rPr lang="en-US" sz="2900" dirty="0" err="1" smtClean="0">
                <a:sym typeface="Wingdings" pitchFamily="2" charset="2"/>
              </a:rPr>
              <a:t>analogi</a:t>
            </a:r>
            <a:endParaRPr lang="en-US" sz="2900" dirty="0" smtClean="0"/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defRPr/>
            </a:pPr>
            <a:endParaRPr lang="en-US" sz="2900" dirty="0" smtClean="0">
              <a:sym typeface="Wingdings" pitchFamily="2" charset="2"/>
            </a:endParaRPr>
          </a:p>
          <a:p>
            <a:pPr marL="504825" indent="-384175">
              <a:spcBef>
                <a:spcPts val="0"/>
              </a:spcBef>
              <a:spcAft>
                <a:spcPts val="1200"/>
              </a:spcAft>
              <a:defRPr/>
            </a:pPr>
            <a:endParaRPr lang="en-US" sz="29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 t="-25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384175"/>
            <a:ext cx="4340225" cy="758825"/>
          </a:xfrm>
        </p:spPr>
        <p:txBody>
          <a:bodyPr/>
          <a:lstStyle/>
          <a:p>
            <a:pPr algn="r">
              <a:defRPr/>
            </a:pPr>
            <a:r>
              <a:rPr lang="en-US" sz="3400" b="1" i="1" dirty="0" err="1" smtClean="0">
                <a:solidFill>
                  <a:srgbClr val="C00000"/>
                </a:solidFill>
              </a:rPr>
              <a:t>Inteligensi</a:t>
            </a:r>
            <a:r>
              <a:rPr lang="en-US" sz="3400" b="1" i="1" dirty="0" smtClean="0">
                <a:solidFill>
                  <a:srgbClr val="C00000"/>
                </a:solidFill>
              </a:rPr>
              <a:t> </a:t>
            </a:r>
            <a:r>
              <a:rPr lang="en-US" sz="3400" b="1" i="1" dirty="0" err="1" smtClean="0">
                <a:solidFill>
                  <a:srgbClr val="C00000"/>
                </a:solidFill>
              </a:rPr>
              <a:t>manusia</a:t>
            </a:r>
            <a:endParaRPr lang="en-US" sz="3400" b="1" i="1" dirty="0">
              <a:solidFill>
                <a:srgbClr val="C00000"/>
              </a:solidFill>
            </a:endParaRPr>
          </a:p>
        </p:txBody>
      </p:sp>
      <p:sp>
        <p:nvSpPr>
          <p:cNvPr id="1064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79575"/>
            <a:ext cx="8504238" cy="36544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en-US" sz="3000" b="1" dirty="0" err="1" smtClean="0">
                <a:solidFill>
                  <a:srgbClr val="C00000"/>
                </a:solidFill>
              </a:rPr>
              <a:t>Permasalahan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definisi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r>
              <a:rPr lang="en-US" sz="3000" b="1" dirty="0" err="1" smtClean="0"/>
              <a:t>Inteligensi</a:t>
            </a:r>
            <a:r>
              <a:rPr lang="en-US" sz="3000" b="1" dirty="0" smtClean="0"/>
              <a:t>: </a:t>
            </a:r>
            <a:r>
              <a:rPr lang="en-US" sz="3000" b="1" dirty="0" err="1" smtClean="0"/>
              <a:t>kemampuan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untuk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memperoleh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memanggil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kembali</a:t>
            </a:r>
            <a:r>
              <a:rPr lang="en-US" sz="3000" b="1" dirty="0" smtClean="0"/>
              <a:t> (</a:t>
            </a:r>
            <a:r>
              <a:rPr lang="en-US" sz="3000" b="1" i="1" dirty="0" smtClean="0"/>
              <a:t>recall</a:t>
            </a:r>
            <a:r>
              <a:rPr lang="en-US" sz="3000" b="1" dirty="0" smtClean="0"/>
              <a:t>),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menggunakan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pengetahuan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untuk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memahami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konsep-konsep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abstrak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maupun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konkret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hubungan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antara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objek</a:t>
            </a:r>
            <a:r>
              <a:rPr lang="en-US" sz="3000" b="1" dirty="0" smtClean="0"/>
              <a:t> &amp; </a:t>
            </a:r>
            <a:r>
              <a:rPr lang="en-US" sz="3000" b="1" dirty="0" err="1" smtClean="0"/>
              <a:t>ide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serta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menerapkan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pengetahuan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secara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tepat</a:t>
            </a:r>
            <a:r>
              <a:rPr lang="en-US" sz="3000" b="1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4041775" cy="533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Permasalahan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definisi</a:t>
            </a:r>
            <a:endParaRPr lang="en-US" sz="3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842375" cy="45720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Nickerson, Perkins, &amp; Smith (1985) 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b="1" dirty="0" err="1" smtClean="0">
                <a:sym typeface="Wingdings" pitchFamily="2" charset="2"/>
              </a:rPr>
              <a:t>beberapa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kemampuan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merepresentasikan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inteligensi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manusia</a:t>
            </a:r>
            <a:r>
              <a:rPr lang="en-US" sz="2800" b="1" dirty="0" smtClean="0">
                <a:sym typeface="Wingdings" pitchFamily="2" charset="2"/>
              </a:rPr>
              <a:t>:</a:t>
            </a:r>
            <a:endParaRPr lang="en-US" sz="2800" b="1" dirty="0" smtClean="0"/>
          </a:p>
          <a:p>
            <a:pPr marL="627063" indent="-339725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2800" b="1" dirty="0" err="1" smtClean="0"/>
              <a:t>Kemampuan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mengklasifikasikan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pola</a:t>
            </a:r>
            <a:endParaRPr lang="en-US" sz="2800" b="1" dirty="0" smtClean="0"/>
          </a:p>
          <a:p>
            <a:pPr marL="627063" indent="-339725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2800" b="1" spc="-30" dirty="0" err="1" smtClean="0"/>
              <a:t>Kemampuan</a:t>
            </a:r>
            <a:r>
              <a:rPr lang="en-US" sz="2800" b="1" spc="-30" dirty="0" smtClean="0"/>
              <a:t> </a:t>
            </a:r>
            <a:r>
              <a:rPr lang="en-US" sz="2800" b="1" spc="-30" dirty="0" err="1" smtClean="0"/>
              <a:t>memodifikasi</a:t>
            </a:r>
            <a:r>
              <a:rPr lang="en-US" sz="2800" b="1" spc="-30" dirty="0" smtClean="0"/>
              <a:t> </a:t>
            </a:r>
            <a:r>
              <a:rPr lang="en-US" sz="2800" b="1" spc="-30" dirty="0" err="1" smtClean="0"/>
              <a:t>perilaku</a:t>
            </a:r>
            <a:r>
              <a:rPr lang="en-US" sz="2800" b="1" spc="-30" dirty="0" smtClean="0"/>
              <a:t> </a:t>
            </a:r>
            <a:r>
              <a:rPr lang="en-US" sz="2800" b="1" spc="-30" dirty="0" err="1" smtClean="0"/>
              <a:t>secara</a:t>
            </a:r>
            <a:r>
              <a:rPr lang="en-US" sz="2800" b="1" spc="-30" dirty="0" smtClean="0"/>
              <a:t> </a:t>
            </a:r>
            <a:r>
              <a:rPr lang="en-US" sz="2800" b="1" spc="-30" dirty="0" err="1" smtClean="0"/>
              <a:t>adaptif</a:t>
            </a:r>
            <a:endParaRPr lang="en-US" sz="2800" b="1" spc="-30" dirty="0" smtClean="0"/>
          </a:p>
          <a:p>
            <a:pPr marL="627063" indent="-339725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2800" b="1" dirty="0" err="1" smtClean="0"/>
              <a:t>Kemampuan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berpikir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deduktif</a:t>
            </a:r>
            <a:endParaRPr lang="en-US" sz="2800" b="1" dirty="0" smtClean="0"/>
          </a:p>
          <a:p>
            <a:pPr marL="627063" indent="-339725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2800" b="1" dirty="0" err="1" smtClean="0"/>
              <a:t>Kemampuan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berpikir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induktif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generalisaasi</a:t>
            </a:r>
            <a:r>
              <a:rPr lang="en-US" sz="2800" b="1" dirty="0" smtClean="0"/>
              <a:t>)</a:t>
            </a:r>
          </a:p>
          <a:p>
            <a:pPr marL="627063" indent="-339725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2800" b="1" spc="-40" dirty="0" err="1" smtClean="0"/>
              <a:t>Kemampuan</a:t>
            </a:r>
            <a:r>
              <a:rPr lang="en-US" sz="2800" b="1" spc="-40" dirty="0" smtClean="0"/>
              <a:t> </a:t>
            </a:r>
            <a:r>
              <a:rPr lang="en-US" sz="2800" b="1" spc="-40" dirty="0" err="1" smtClean="0"/>
              <a:t>mengembangkan</a:t>
            </a:r>
            <a:r>
              <a:rPr lang="en-US" sz="2800" b="1" spc="-40" dirty="0" smtClean="0"/>
              <a:t> </a:t>
            </a:r>
            <a:r>
              <a:rPr lang="en-US" sz="2800" b="1" spc="-40" dirty="0" err="1" smtClean="0"/>
              <a:t>dan</a:t>
            </a:r>
            <a:r>
              <a:rPr lang="en-US" sz="2800" b="1" spc="-40" dirty="0" smtClean="0"/>
              <a:t> </a:t>
            </a:r>
            <a:r>
              <a:rPr lang="en-US" sz="2800" b="1" spc="-40" dirty="0" err="1" smtClean="0"/>
              <a:t>menggunakan</a:t>
            </a:r>
            <a:r>
              <a:rPr lang="en-US" sz="2800" b="1" spc="-40" dirty="0" smtClean="0"/>
              <a:t> model </a:t>
            </a:r>
            <a:r>
              <a:rPr lang="en-US" sz="2800" b="1" spc="-40" dirty="0" err="1" smtClean="0"/>
              <a:t>konseptual</a:t>
            </a:r>
            <a:r>
              <a:rPr lang="en-US" sz="2800" b="1" spc="-40" dirty="0" smtClean="0"/>
              <a:t>.</a:t>
            </a:r>
          </a:p>
          <a:p>
            <a:pPr marL="627063" indent="-339725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2800" b="1" dirty="0" err="1" smtClean="0"/>
              <a:t>Kemampuan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memahami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mengerti</a:t>
            </a:r>
            <a:endParaRPr lang="en-US" sz="28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25" y="609600"/>
            <a:ext cx="3660775" cy="533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Teori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kognitif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inteligensi</a:t>
            </a:r>
            <a:endParaRPr lang="en-US" sz="3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842375" cy="2587625"/>
          </a:xfrm>
        </p:spPr>
        <p:txBody>
          <a:bodyPr/>
          <a:lstStyle/>
          <a:p>
            <a:pPr marL="341313" indent="-341313">
              <a:defRPr/>
            </a:pPr>
            <a:r>
              <a:rPr lang="en-US" sz="2800" b="1" dirty="0" err="1" smtClean="0"/>
              <a:t>Diawali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psikolog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kognitif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tertarik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inteligensi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komputer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b="1" dirty="0" err="1" smtClean="0">
                <a:sym typeface="Wingdings" pitchFamily="2" charset="2"/>
              </a:rPr>
              <a:t>analogi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inteligensi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manusia</a:t>
            </a:r>
            <a:r>
              <a:rPr lang="en-US" sz="2800" b="1" dirty="0" smtClean="0">
                <a:sym typeface="Wingdings" pitchFamily="2" charset="2"/>
              </a:rPr>
              <a:t> &amp; </a:t>
            </a:r>
            <a:r>
              <a:rPr lang="en-US" sz="2800" b="1" dirty="0" err="1" smtClean="0">
                <a:sym typeface="Wingdings" pitchFamily="2" charset="2"/>
              </a:rPr>
              <a:t>inteligensi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tiruan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sangat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mirip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2800" b="1" dirty="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800" b="1" u="sng" dirty="0" err="1" smtClean="0">
                <a:sym typeface="Wingdings" pitchFamily="2" charset="2"/>
              </a:rPr>
              <a:t>Kecepatan</a:t>
            </a:r>
            <a:r>
              <a:rPr lang="en-US" sz="2800" b="1" u="sng" dirty="0" smtClean="0">
                <a:sym typeface="Wingdings" pitchFamily="2" charset="2"/>
              </a:rPr>
              <a:t> </a:t>
            </a:r>
            <a:r>
              <a:rPr lang="en-US" sz="2800" b="1" u="sng" dirty="0" err="1" smtClean="0">
                <a:sym typeface="Wingdings" pitchFamily="2" charset="2"/>
              </a:rPr>
              <a:t>pemprosesan</a:t>
            </a:r>
            <a:r>
              <a:rPr lang="en-US" sz="2800" b="1" u="sng" dirty="0" smtClean="0">
                <a:sym typeface="Wingdings" pitchFamily="2" charset="2"/>
              </a:rPr>
              <a:t> </a:t>
            </a:r>
            <a:r>
              <a:rPr lang="en-US" sz="2800" b="1" u="sng" dirty="0" err="1" smtClean="0">
                <a:sym typeface="Wingdings" pitchFamily="2" charset="2"/>
              </a:rPr>
              <a:t>informasi</a:t>
            </a:r>
            <a:endParaRPr lang="en-US" sz="2800" b="1" u="sng" dirty="0" smtClean="0">
              <a:sym typeface="Wingdings" pitchFamily="2" charset="2"/>
            </a:endParaRP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4" cstate="print"/>
          <a:srcRect l="10042" t="5594" r="9623" b="7698"/>
          <a:stretch>
            <a:fillRect/>
          </a:stretch>
        </p:blipFill>
        <p:spPr bwMode="auto">
          <a:xfrm>
            <a:off x="6400800" y="3241675"/>
            <a:ext cx="2209800" cy="2854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8549" name="TextBox 5"/>
          <p:cNvSpPr txBox="1">
            <a:spLocks noChangeArrowheads="1"/>
          </p:cNvSpPr>
          <p:nvPr/>
        </p:nvSpPr>
        <p:spPr bwMode="auto">
          <a:xfrm>
            <a:off x="381000" y="4038600"/>
            <a:ext cx="5715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>
              <a:buClr>
                <a:schemeClr val="accent1"/>
              </a:buClr>
              <a:buFont typeface="Arial" charset="0"/>
              <a:buChar char="•"/>
            </a:pPr>
            <a:r>
              <a:rPr lang="en-US" sz="2800" b="1" dirty="0">
                <a:sym typeface="Wingdings" pitchFamily="2" charset="2"/>
              </a:rPr>
              <a:t>Earl Hunt  </a:t>
            </a:r>
            <a:r>
              <a:rPr lang="en-US" sz="2800" b="1" dirty="0" err="1">
                <a:sym typeface="Wingdings" pitchFamily="2" charset="2"/>
              </a:rPr>
              <a:t>meneliti</a:t>
            </a:r>
            <a:r>
              <a:rPr lang="en-US" sz="2800" b="1" dirty="0">
                <a:sym typeface="Wingdings" pitchFamily="2" charset="2"/>
              </a:rPr>
              <a:t> </a:t>
            </a:r>
            <a:r>
              <a:rPr lang="en-US" sz="2800" b="1" dirty="0" err="1">
                <a:sym typeface="Wingdings" pitchFamily="2" charset="2"/>
              </a:rPr>
              <a:t>inteligensi</a:t>
            </a:r>
            <a:r>
              <a:rPr lang="en-US" sz="2800" b="1" dirty="0">
                <a:sym typeface="Wingdings" pitchFamily="2" charset="2"/>
              </a:rPr>
              <a:t> &amp; </a:t>
            </a:r>
            <a:r>
              <a:rPr lang="en-US" sz="2800" b="1" dirty="0" err="1">
                <a:sym typeface="Wingdings" pitchFamily="2" charset="2"/>
              </a:rPr>
              <a:t>inteligensi</a:t>
            </a:r>
            <a:r>
              <a:rPr lang="en-US" sz="2800" b="1" dirty="0">
                <a:sym typeface="Wingdings" pitchFamily="2" charset="2"/>
              </a:rPr>
              <a:t> </a:t>
            </a:r>
            <a:r>
              <a:rPr lang="en-US" sz="2800" b="1" dirty="0" err="1">
                <a:sym typeface="Wingdings" pitchFamily="2" charset="2"/>
              </a:rPr>
              <a:t>artifisial</a:t>
            </a:r>
            <a:r>
              <a:rPr lang="en-US" sz="2800" b="1" dirty="0">
                <a:sym typeface="Wingdings" pitchFamily="2" charset="2"/>
              </a:rPr>
              <a:t> </a:t>
            </a:r>
            <a:r>
              <a:rPr lang="en-US" sz="2800" b="1" dirty="0" err="1">
                <a:sym typeface="Wingdings" pitchFamily="2" charset="2"/>
              </a:rPr>
              <a:t>dalam</a:t>
            </a:r>
            <a:r>
              <a:rPr lang="en-US" sz="2800" b="1" dirty="0">
                <a:sym typeface="Wingdings" pitchFamily="2" charset="2"/>
              </a:rPr>
              <a:t> </a:t>
            </a:r>
            <a:r>
              <a:rPr lang="en-US" sz="2800" b="1" dirty="0" err="1">
                <a:sym typeface="Wingdings" pitchFamily="2" charset="2"/>
              </a:rPr>
              <a:t>konteks</a:t>
            </a:r>
            <a:r>
              <a:rPr lang="en-US" sz="2800" b="1" dirty="0">
                <a:sym typeface="Wingdings" pitchFamily="2" charset="2"/>
              </a:rPr>
              <a:t> </a:t>
            </a:r>
            <a:r>
              <a:rPr lang="en-US" sz="2800" b="1" dirty="0" err="1">
                <a:sym typeface="Wingdings" pitchFamily="2" charset="2"/>
              </a:rPr>
              <a:t>psikologi</a:t>
            </a:r>
            <a:r>
              <a:rPr lang="en-US" sz="2800" b="1" dirty="0">
                <a:sym typeface="Wingdings" pitchFamily="2" charset="2"/>
              </a:rPr>
              <a:t> </a:t>
            </a:r>
            <a:r>
              <a:rPr lang="en-US" sz="2800" b="1" dirty="0" err="1">
                <a:sym typeface="Wingdings" pitchFamily="2" charset="2"/>
              </a:rPr>
              <a:t>kognitif</a:t>
            </a:r>
            <a:endParaRPr lang="en-US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6000"/>
            <a:lum/>
          </a:blip>
          <a:srcRect/>
          <a:stretch>
            <a:fillRect l="-6000" t="-4000" r="-20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175"/>
            <a:ext cx="8842375" cy="3654425"/>
          </a:xfrm>
        </p:spPr>
        <p:txBody>
          <a:bodyPr>
            <a:normAutofit lnSpcReduction="10000"/>
          </a:bodyPr>
          <a:lstStyle/>
          <a:p>
            <a:pPr marL="341313" indent="-341313">
              <a:spcBef>
                <a:spcPct val="0"/>
              </a:spcBef>
              <a:spcAft>
                <a:spcPts val="2400"/>
              </a:spcAft>
              <a:buFont typeface="Wingdings 2" pitchFamily="18" charset="2"/>
              <a:buNone/>
            </a:pPr>
            <a:r>
              <a:rPr lang="en-US" sz="2800" b="1" u="sng" dirty="0" err="1" smtClean="0">
                <a:sym typeface="Wingdings" pitchFamily="2" charset="2"/>
              </a:rPr>
              <a:t>Penalaran</a:t>
            </a:r>
            <a:r>
              <a:rPr lang="en-US" sz="2800" b="1" u="sng" dirty="0" smtClean="0">
                <a:sym typeface="Wingdings" pitchFamily="2" charset="2"/>
              </a:rPr>
              <a:t> &amp; </a:t>
            </a:r>
            <a:r>
              <a:rPr lang="en-US" sz="2800" b="1" u="sng" dirty="0" err="1" smtClean="0">
                <a:sym typeface="Wingdings" pitchFamily="2" charset="2"/>
              </a:rPr>
              <a:t>pemecahan</a:t>
            </a:r>
            <a:r>
              <a:rPr lang="en-US" sz="2800" b="1" u="sng" dirty="0" smtClean="0">
                <a:sym typeface="Wingdings" pitchFamily="2" charset="2"/>
              </a:rPr>
              <a:t> </a:t>
            </a:r>
            <a:r>
              <a:rPr lang="en-US" sz="2800" b="1" u="sng" dirty="0" err="1" smtClean="0">
                <a:sym typeface="Wingdings" pitchFamily="2" charset="2"/>
              </a:rPr>
              <a:t>masalah</a:t>
            </a:r>
            <a:endParaRPr lang="en-US" sz="2800" b="1" u="sng" dirty="0" smtClean="0">
              <a:sym typeface="Wingdings" pitchFamily="2" charset="2"/>
            </a:endParaRP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b="1" dirty="0" smtClean="0">
                <a:sym typeface="Wingdings" pitchFamily="2" charset="2"/>
              </a:rPr>
              <a:t>Sternberg: </a:t>
            </a:r>
            <a:r>
              <a:rPr lang="en-US" sz="2800" b="1" dirty="0" err="1" smtClean="0">
                <a:sym typeface="Wingdings" pitchFamily="2" charset="2"/>
              </a:rPr>
              <a:t>Penalaran</a:t>
            </a:r>
            <a:r>
              <a:rPr lang="en-US" sz="2800" b="1" dirty="0" smtClean="0">
                <a:sym typeface="Wingdings" pitchFamily="2" charset="2"/>
              </a:rPr>
              <a:t>   </a:t>
            </a:r>
            <a:r>
              <a:rPr lang="en-US" sz="2800" b="1" dirty="0" err="1" smtClean="0">
                <a:sym typeface="Wingdings" pitchFamily="2" charset="2"/>
              </a:rPr>
              <a:t>usaha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mengombinasikan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elemen-elemen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berasal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dari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informasi</a:t>
            </a:r>
            <a:r>
              <a:rPr lang="en-US" sz="2800" b="1" dirty="0" smtClean="0">
                <a:sym typeface="Wingdings" pitchFamily="2" charset="2"/>
              </a:rPr>
              <a:t> lama </a:t>
            </a:r>
            <a:r>
              <a:rPr lang="en-US" sz="2800" b="1" dirty="0" err="1" smtClean="0">
                <a:sym typeface="Wingdings" pitchFamily="2" charset="2"/>
              </a:rPr>
              <a:t>untuk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diubah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menjadi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informasi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baru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b="1" dirty="0" err="1" smtClean="0">
                <a:sym typeface="Wingdings" pitchFamily="2" charset="2"/>
              </a:rPr>
              <a:t>Asal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informasi</a:t>
            </a:r>
            <a:r>
              <a:rPr lang="en-US" sz="2800" b="1" dirty="0" smtClean="0">
                <a:sym typeface="Wingdings" pitchFamily="2" charset="2"/>
              </a:rPr>
              <a:t> lama: </a:t>
            </a:r>
            <a:r>
              <a:rPr lang="en-US" sz="2800" b="1" dirty="0" err="1" smtClean="0">
                <a:sym typeface="Wingdings" pitchFamily="2" charset="2"/>
              </a:rPr>
              <a:t>eksternal</a:t>
            </a:r>
            <a:r>
              <a:rPr lang="en-US" sz="2800" b="1" dirty="0" smtClean="0">
                <a:sym typeface="Wingdings" pitchFamily="2" charset="2"/>
              </a:rPr>
              <a:t> (</a:t>
            </a:r>
            <a:r>
              <a:rPr lang="en-US" sz="2800" b="1" dirty="0" err="1" smtClean="0">
                <a:sym typeface="Wingdings" pitchFamily="2" charset="2"/>
              </a:rPr>
              <a:t>buku</a:t>
            </a:r>
            <a:r>
              <a:rPr lang="en-US" sz="2800" b="1" dirty="0" smtClean="0">
                <a:sym typeface="Wingdings" pitchFamily="2" charset="2"/>
              </a:rPr>
              <a:t>, film, </a:t>
            </a:r>
            <a:r>
              <a:rPr lang="en-US" sz="2800" b="1" dirty="0" err="1" smtClean="0">
                <a:sym typeface="Wingdings" pitchFamily="2" charset="2"/>
              </a:rPr>
              <a:t>dll</a:t>
            </a:r>
            <a:r>
              <a:rPr lang="en-US" sz="2800" b="1" dirty="0" smtClean="0">
                <a:sym typeface="Wingdings" pitchFamily="2" charset="2"/>
              </a:rPr>
              <a:t>), internal (</a:t>
            </a:r>
            <a:r>
              <a:rPr lang="en-US" sz="2800" b="1" dirty="0" err="1" smtClean="0">
                <a:sym typeface="Wingdings" pitchFamily="2" charset="2"/>
              </a:rPr>
              <a:t>ingatan</a:t>
            </a:r>
            <a:r>
              <a:rPr lang="en-US" sz="2800" b="1" dirty="0" smtClean="0">
                <a:sym typeface="Wingdings" pitchFamily="2" charset="2"/>
              </a:rPr>
              <a:t>), </a:t>
            </a:r>
            <a:r>
              <a:rPr lang="en-US" sz="2800" b="1" dirty="0" err="1" smtClean="0">
                <a:sym typeface="Wingdings" pitchFamily="2" charset="2"/>
              </a:rPr>
              <a:t>dan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kombinasi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keduanya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b="1" dirty="0" err="1" smtClean="0">
                <a:sym typeface="Wingdings" pitchFamily="2" charset="2"/>
              </a:rPr>
              <a:t>Teknik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membuat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solusi</a:t>
            </a:r>
            <a:r>
              <a:rPr lang="en-US" sz="2800" b="1" dirty="0" smtClean="0">
                <a:sym typeface="Wingdings" pitchFamily="2" charset="2"/>
              </a:rPr>
              <a:t> Sternberg  </a:t>
            </a:r>
            <a:r>
              <a:rPr lang="en-US" sz="2800" b="1" dirty="0" err="1" smtClean="0">
                <a:sym typeface="Wingdings" pitchFamily="2" charset="2"/>
              </a:rPr>
              <a:t>analogi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endParaRPr lang="en-US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 t="-7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990600"/>
            <a:ext cx="8842375" cy="4568825"/>
          </a:xfrm>
        </p:spPr>
        <p:txBody>
          <a:bodyPr/>
          <a:lstStyle/>
          <a:p>
            <a:pPr marL="341313" indent="-341313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800" b="1" u="sng" dirty="0" err="1" smtClean="0">
                <a:sym typeface="Wingdings" pitchFamily="2" charset="2"/>
              </a:rPr>
              <a:t>Penalaran</a:t>
            </a:r>
            <a:r>
              <a:rPr lang="en-US" sz="2800" b="1" u="sng" dirty="0" smtClean="0">
                <a:sym typeface="Wingdings" pitchFamily="2" charset="2"/>
              </a:rPr>
              <a:t> &amp; </a:t>
            </a:r>
            <a:r>
              <a:rPr lang="en-US" sz="2800" b="1" u="sng" dirty="0" err="1" smtClean="0">
                <a:sym typeface="Wingdings" pitchFamily="2" charset="2"/>
              </a:rPr>
              <a:t>pemecahan</a:t>
            </a:r>
            <a:r>
              <a:rPr lang="en-US" sz="2800" b="1" u="sng" dirty="0" smtClean="0">
                <a:sym typeface="Wingdings" pitchFamily="2" charset="2"/>
              </a:rPr>
              <a:t> </a:t>
            </a:r>
            <a:r>
              <a:rPr lang="en-US" sz="2800" b="1" u="sng" dirty="0" err="1" smtClean="0">
                <a:sym typeface="Wingdings" pitchFamily="2" charset="2"/>
              </a:rPr>
              <a:t>masalah</a:t>
            </a:r>
            <a:endParaRPr lang="en-US" sz="2800" b="1" u="sng" dirty="0" smtClean="0">
              <a:sym typeface="Wingdings" pitchFamily="2" charset="2"/>
            </a:endParaRPr>
          </a:p>
          <a:p>
            <a:pPr marL="341313" indent="-3413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ym typeface="Wingdings" pitchFamily="2" charset="2"/>
              </a:rPr>
              <a:t>Robert J. Sternberg  </a:t>
            </a:r>
            <a:r>
              <a:rPr lang="en-US" sz="2800" b="1" dirty="0" err="1" smtClean="0">
                <a:sym typeface="Wingdings" pitchFamily="2" charset="2"/>
              </a:rPr>
              <a:t>triarkhis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inteligensi</a:t>
            </a:r>
            <a:r>
              <a:rPr lang="en-US" sz="2800" b="1" dirty="0" smtClean="0">
                <a:sym typeface="Wingdings" pitchFamily="2" charset="2"/>
              </a:rPr>
              <a:t>:</a:t>
            </a:r>
          </a:p>
          <a:p>
            <a:pPr marL="742950" indent="-400050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  <a:defRPr/>
            </a:pPr>
            <a:r>
              <a:rPr lang="en-US" sz="2800" b="1" dirty="0" err="1" smtClean="0">
                <a:sym typeface="Wingdings" pitchFamily="2" charset="2"/>
              </a:rPr>
              <a:t>Perilaku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inteligen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komponensial</a:t>
            </a:r>
            <a:endParaRPr lang="en-US" sz="2800" b="1" dirty="0" smtClean="0">
              <a:sym typeface="Wingdings" pitchFamily="2" charset="2"/>
            </a:endParaRPr>
          </a:p>
          <a:p>
            <a:pPr marL="1085850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b="1" dirty="0" err="1" smtClean="0">
                <a:sym typeface="Wingdings" pitchFamily="2" charset="2"/>
              </a:rPr>
              <a:t>Struktur</a:t>
            </a:r>
            <a:r>
              <a:rPr lang="en-US" sz="2800" b="1" dirty="0" smtClean="0">
                <a:sym typeface="Wingdings" pitchFamily="2" charset="2"/>
              </a:rPr>
              <a:t> &amp; </a:t>
            </a:r>
            <a:r>
              <a:rPr lang="en-US" sz="2800" b="1" dirty="0" err="1" smtClean="0">
                <a:sym typeface="Wingdings" pitchFamily="2" charset="2"/>
              </a:rPr>
              <a:t>mekanisme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mendasari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perilaku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inteligen</a:t>
            </a:r>
            <a:r>
              <a:rPr lang="en-US" sz="2800" b="1" dirty="0" smtClean="0">
                <a:sym typeface="Wingdings" pitchFamily="2" charset="2"/>
              </a:rPr>
              <a:t>. </a:t>
            </a:r>
          </a:p>
          <a:p>
            <a:pPr marL="1085850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b="1" dirty="0" err="1" smtClean="0">
                <a:sym typeface="Wingdings" pitchFamily="2" charset="2"/>
              </a:rPr>
              <a:t>Terdapat</a:t>
            </a:r>
            <a:r>
              <a:rPr lang="en-US" sz="2800" b="1" dirty="0" smtClean="0">
                <a:sym typeface="Wingdings" pitchFamily="2" charset="2"/>
              </a:rPr>
              <a:t> 3 </a:t>
            </a:r>
            <a:r>
              <a:rPr lang="en-US" sz="2800" b="1" dirty="0" err="1" smtClean="0">
                <a:sym typeface="Wingdings" pitchFamily="2" charset="2"/>
              </a:rPr>
              <a:t>komponen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pemprosesan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informasi</a:t>
            </a:r>
            <a:r>
              <a:rPr lang="en-US" sz="2800" b="1" dirty="0" smtClean="0">
                <a:sym typeface="Wingdings" pitchFamily="2" charset="2"/>
              </a:rPr>
              <a:t>: </a:t>
            </a:r>
            <a:r>
              <a:rPr lang="en-US" sz="2800" b="1" dirty="0" err="1" smtClean="0">
                <a:sym typeface="Wingdings" pitchFamily="2" charset="2"/>
              </a:rPr>
              <a:t>belajar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cara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melakukan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hal-hal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tertentu</a:t>
            </a:r>
            <a:r>
              <a:rPr lang="en-US" sz="2800" b="1" dirty="0" smtClean="0">
                <a:sym typeface="Wingdings" pitchFamily="2" charset="2"/>
              </a:rPr>
              <a:t>, </a:t>
            </a:r>
            <a:r>
              <a:rPr lang="en-US" sz="2800" b="1" dirty="0" err="1" smtClean="0">
                <a:sym typeface="Wingdings" pitchFamily="2" charset="2"/>
              </a:rPr>
              <a:t>merencanakan</a:t>
            </a:r>
            <a:r>
              <a:rPr lang="en-US" sz="2800" b="1" dirty="0" smtClean="0">
                <a:sym typeface="Wingdings" pitchFamily="2" charset="2"/>
              </a:rPr>
              <a:t>, </a:t>
            </a:r>
            <a:r>
              <a:rPr lang="en-US" sz="2800" b="1" dirty="0" err="1" smtClean="0">
                <a:sym typeface="Wingdings" pitchFamily="2" charset="2"/>
              </a:rPr>
              <a:t>dan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melaksanakan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 marL="742950" indent="-400050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endParaRPr lang="en-US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 t="-5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613775" cy="5486400"/>
          </a:xfrm>
        </p:spPr>
        <p:txBody>
          <a:bodyPr>
            <a:normAutofit lnSpcReduction="10000"/>
          </a:bodyPr>
          <a:lstStyle/>
          <a:p>
            <a:pPr marL="742950" indent="-400050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sym typeface="Wingdings" pitchFamily="2" charset="2"/>
              </a:rPr>
              <a:t>b. </a:t>
            </a:r>
            <a:r>
              <a:rPr lang="en-US" sz="2800" b="1" dirty="0" smtClean="0">
                <a:sym typeface="Wingdings" pitchFamily="2" charset="2"/>
              </a:rPr>
              <a:t>	</a:t>
            </a:r>
            <a:r>
              <a:rPr lang="en-US" sz="2800" b="1" dirty="0" err="1" smtClean="0">
                <a:sym typeface="Wingdings" pitchFamily="2" charset="2"/>
              </a:rPr>
              <a:t>Perilaku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inteligensi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eksperiensial</a:t>
            </a:r>
            <a:endParaRPr lang="en-US" sz="2800" b="1" dirty="0" smtClean="0">
              <a:sym typeface="Wingdings" pitchFamily="2" charset="2"/>
            </a:endParaRPr>
          </a:p>
          <a:p>
            <a:pPr marL="742950" indent="-400050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ym typeface="Wingdings" pitchFamily="2" charset="2"/>
              </a:rPr>
              <a:t>	</a:t>
            </a:r>
            <a:r>
              <a:rPr lang="en-US" sz="2800" b="1" dirty="0" err="1" smtClean="0">
                <a:sym typeface="Wingdings" pitchFamily="2" charset="2"/>
              </a:rPr>
              <a:t>Perilaku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tepat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secara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kontekstual</a:t>
            </a:r>
            <a:r>
              <a:rPr lang="en-US" sz="2800" b="1" dirty="0" smtClean="0">
                <a:sym typeface="Wingdings" pitchFamily="2" charset="2"/>
              </a:rPr>
              <a:t>  </a:t>
            </a:r>
            <a:r>
              <a:rPr lang="en-US" sz="2800" b="1" dirty="0" err="1" smtClean="0">
                <a:sym typeface="Wingdings" pitchFamily="2" charset="2"/>
              </a:rPr>
              <a:t>perilaku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tidak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dianggap</a:t>
            </a:r>
            <a:r>
              <a:rPr lang="en-US" sz="2800" b="1" dirty="0" smtClean="0">
                <a:sym typeface="Wingdings" pitchFamily="2" charset="2"/>
              </a:rPr>
              <a:t> ‘</a:t>
            </a:r>
            <a:r>
              <a:rPr lang="en-US" sz="2800" b="1" dirty="0" err="1" smtClean="0">
                <a:sym typeface="Wingdings" pitchFamily="2" charset="2"/>
              </a:rPr>
              <a:t>inteligen</a:t>
            </a:r>
            <a:r>
              <a:rPr lang="en-US" sz="2800" b="1" dirty="0" smtClean="0">
                <a:sym typeface="Wingdings" pitchFamily="2" charset="2"/>
              </a:rPr>
              <a:t>’ </a:t>
            </a:r>
            <a:r>
              <a:rPr lang="en-US" sz="2800" b="1" dirty="0" err="1" smtClean="0">
                <a:sym typeface="Wingdings" pitchFamily="2" charset="2"/>
              </a:rPr>
              <a:t>menurut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pengalaman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umum</a:t>
            </a:r>
            <a:r>
              <a:rPr lang="en-US" sz="2800" b="1" dirty="0" smtClean="0">
                <a:sym typeface="Wingdings" pitchFamily="2" charset="2"/>
              </a:rPr>
              <a:t>  </a:t>
            </a:r>
            <a:r>
              <a:rPr lang="en-US" sz="2800" b="1" dirty="0" err="1" smtClean="0">
                <a:sym typeface="Wingdings" pitchFamily="2" charset="2"/>
              </a:rPr>
              <a:t>kreatif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 marL="742950" indent="-400050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sym typeface="Wingdings" pitchFamily="2" charset="2"/>
              </a:rPr>
              <a:t>c.	</a:t>
            </a:r>
            <a:r>
              <a:rPr lang="en-US" sz="2800" b="1" dirty="0" err="1" smtClean="0">
                <a:sym typeface="Wingdings" pitchFamily="2" charset="2"/>
              </a:rPr>
              <a:t>Perilaku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inteligen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kontekstual</a:t>
            </a:r>
            <a:endParaRPr lang="en-US" sz="2800" b="1" dirty="0" smtClean="0">
              <a:sym typeface="Wingdings" pitchFamily="2" charset="2"/>
            </a:endParaRPr>
          </a:p>
          <a:p>
            <a:pPr marL="102870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b="1" dirty="0" err="1" smtClean="0">
                <a:sym typeface="Wingdings" pitchFamily="2" charset="2"/>
              </a:rPr>
              <a:t>Meliputi</a:t>
            </a:r>
            <a:r>
              <a:rPr lang="en-US" sz="2800" b="1" dirty="0" smtClean="0">
                <a:sym typeface="Wingdings" pitchFamily="2" charset="2"/>
              </a:rPr>
              <a:t>: </a:t>
            </a:r>
            <a:r>
              <a:rPr lang="en-US" sz="2800" b="1" dirty="0" err="1" smtClean="0">
                <a:sym typeface="Wingdings" pitchFamily="2" charset="2"/>
              </a:rPr>
              <a:t>adaptasi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terhadap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lingkungan</a:t>
            </a:r>
            <a:r>
              <a:rPr lang="en-US" sz="2800" b="1" dirty="0" smtClean="0">
                <a:sym typeface="Wingdings" pitchFamily="2" charset="2"/>
              </a:rPr>
              <a:t>, </a:t>
            </a:r>
            <a:r>
              <a:rPr lang="en-US" sz="2800" b="1" dirty="0" err="1" smtClean="0">
                <a:sym typeface="Wingdings" pitchFamily="2" charset="2"/>
              </a:rPr>
              <a:t>pemilihan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lingkungan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lebih</a:t>
            </a:r>
            <a:r>
              <a:rPr lang="en-US" sz="2800" b="1" dirty="0" smtClean="0">
                <a:sym typeface="Wingdings" pitchFamily="2" charset="2"/>
              </a:rPr>
              <a:t> optimal, &amp; </a:t>
            </a:r>
            <a:r>
              <a:rPr lang="en-US" sz="2800" b="1" dirty="0" err="1" smtClean="0">
                <a:sym typeface="Wingdings" pitchFamily="2" charset="2"/>
              </a:rPr>
              <a:t>menciptakan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lingkungan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lebih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baik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bagi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peningkatan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keahlian</a:t>
            </a:r>
            <a:r>
              <a:rPr lang="en-US" sz="2800" b="1" dirty="0" smtClean="0">
                <a:sym typeface="Wingdings" pitchFamily="2" charset="2"/>
              </a:rPr>
              <a:t>, </a:t>
            </a:r>
            <a:r>
              <a:rPr lang="en-US" sz="2800" b="1" dirty="0" err="1" smtClean="0">
                <a:sym typeface="Wingdings" pitchFamily="2" charset="2"/>
              </a:rPr>
              <a:t>minat</a:t>
            </a:r>
            <a:r>
              <a:rPr lang="en-US" sz="2800" b="1" dirty="0" smtClean="0">
                <a:sym typeface="Wingdings" pitchFamily="2" charset="2"/>
              </a:rPr>
              <a:t>, </a:t>
            </a:r>
            <a:r>
              <a:rPr lang="en-US" sz="2800" b="1" dirty="0" err="1" smtClean="0">
                <a:sym typeface="Wingdings" pitchFamily="2" charset="2"/>
              </a:rPr>
              <a:t>dan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nilai-nilai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 marL="102870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b="1" dirty="0" err="1" smtClean="0">
                <a:sym typeface="Wingdings" pitchFamily="2" charset="2"/>
              </a:rPr>
              <a:t>Jenis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inteligensi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terpenting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dalam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pergaulan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sehari-hari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ts val="0"/>
              </a:spcBef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6000"/>
            <a:lum/>
          </a:blip>
          <a:srcRect/>
          <a:stretch>
            <a:fillRect l="-4000" t="-8000" r="-1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28600"/>
            <a:ext cx="4041775" cy="990600"/>
          </a:xfrm>
        </p:spPr>
        <p:txBody>
          <a:bodyPr/>
          <a:lstStyle/>
          <a:p>
            <a:pPr algn="l">
              <a:defRPr/>
            </a:pP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Teori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kognitif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inteligensi</a:t>
            </a:r>
            <a:endParaRPr lang="en-US" sz="3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673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3375"/>
            <a:ext cx="8842375" cy="4568825"/>
          </a:xfrm>
        </p:spPr>
        <p:txBody>
          <a:bodyPr>
            <a:normAutofit fontScale="92500" lnSpcReduction="10000"/>
          </a:bodyPr>
          <a:lstStyle/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b="1" dirty="0" smtClean="0">
                <a:sym typeface="Wingdings" pitchFamily="2" charset="2"/>
              </a:rPr>
              <a:t>5 </a:t>
            </a:r>
            <a:r>
              <a:rPr lang="en-US" b="1" dirty="0" err="1" smtClean="0">
                <a:sym typeface="Wingdings" pitchFamily="2" charset="2"/>
              </a:rPr>
              <a:t>komponen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dalam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teori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inteligensi</a:t>
            </a:r>
            <a:r>
              <a:rPr lang="en-US" b="1" dirty="0" smtClean="0">
                <a:sym typeface="Wingdings" pitchFamily="2" charset="2"/>
              </a:rPr>
              <a:t> Sternberg: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b="1" dirty="0" err="1" smtClean="0">
                <a:sym typeface="Wingdings" pitchFamily="2" charset="2"/>
              </a:rPr>
              <a:t>Metakomponen</a:t>
            </a:r>
            <a:r>
              <a:rPr lang="en-US" b="1" dirty="0" smtClean="0">
                <a:sym typeface="Wingdings" pitchFamily="2" charset="2"/>
              </a:rPr>
              <a:t>, </a:t>
            </a:r>
            <a:r>
              <a:rPr lang="en-US" b="1" dirty="0" err="1" smtClean="0">
                <a:sym typeface="Wingdings" pitchFamily="2" charset="2"/>
              </a:rPr>
              <a:t>komponen-komponen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perilaku</a:t>
            </a:r>
            <a:r>
              <a:rPr lang="en-US" b="1" dirty="0" smtClean="0">
                <a:sym typeface="Wingdings" pitchFamily="2" charset="2"/>
              </a:rPr>
              <a:t>, </a:t>
            </a:r>
            <a:r>
              <a:rPr lang="en-US" b="1" dirty="0" err="1" smtClean="0">
                <a:sym typeface="Wingdings" pitchFamily="2" charset="2"/>
              </a:rPr>
              <a:t>komponen-komponen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penguasaan</a:t>
            </a:r>
            <a:r>
              <a:rPr lang="en-US" b="1" dirty="0" smtClean="0">
                <a:sym typeface="Wingdings" pitchFamily="2" charset="2"/>
              </a:rPr>
              <a:t>, </a:t>
            </a:r>
            <a:r>
              <a:rPr lang="en-US" b="1" dirty="0" err="1" smtClean="0">
                <a:sym typeface="Wingdings" pitchFamily="2" charset="2"/>
              </a:rPr>
              <a:t>komponen-komponen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ingatan</a:t>
            </a:r>
            <a:r>
              <a:rPr lang="en-US" b="1" dirty="0" smtClean="0">
                <a:sym typeface="Wingdings" pitchFamily="2" charset="2"/>
              </a:rPr>
              <a:t>, </a:t>
            </a:r>
            <a:r>
              <a:rPr lang="en-US" b="1" dirty="0" err="1" smtClean="0">
                <a:sym typeface="Wingdings" pitchFamily="2" charset="2"/>
              </a:rPr>
              <a:t>dan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komponen-komponen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pemindahan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b="1" dirty="0" err="1" smtClean="0">
                <a:sym typeface="Wingdings" pitchFamily="2" charset="2"/>
              </a:rPr>
              <a:t>Komponen</a:t>
            </a:r>
            <a:r>
              <a:rPr lang="en-US" b="1" dirty="0" smtClean="0">
                <a:sym typeface="Wingdings" pitchFamily="2" charset="2"/>
              </a:rPr>
              <a:t>: </a:t>
            </a:r>
            <a:r>
              <a:rPr lang="en-US" b="1" dirty="0" err="1" smtClean="0">
                <a:sym typeface="Wingdings" pitchFamily="2" charset="2"/>
              </a:rPr>
              <a:t>langkah</a:t>
            </a:r>
            <a:r>
              <a:rPr lang="en-US" b="1" dirty="0" smtClean="0">
                <a:sym typeface="Wingdings" pitchFamily="2" charset="2"/>
              </a:rPr>
              <a:t> yang </a:t>
            </a:r>
            <a:r>
              <a:rPr lang="en-US" b="1" dirty="0" err="1" smtClean="0">
                <a:sym typeface="Wingdings" pitchFamily="2" charset="2"/>
              </a:rPr>
              <a:t>harus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dilalui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seseorang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saat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hendak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memecahkan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masalah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b="1" dirty="0" err="1" smtClean="0">
                <a:sym typeface="Wingdings" pitchFamily="2" charset="2"/>
              </a:rPr>
              <a:t>Metakomponen</a:t>
            </a:r>
            <a:r>
              <a:rPr lang="en-US" b="1" dirty="0" smtClean="0">
                <a:sym typeface="Wingdings" pitchFamily="2" charset="2"/>
              </a:rPr>
              <a:t>: </a:t>
            </a:r>
            <a:r>
              <a:rPr lang="en-US" b="1" dirty="0" err="1" smtClean="0">
                <a:sym typeface="Wingdings" pitchFamily="2" charset="2"/>
              </a:rPr>
              <a:t>pengetahuan</a:t>
            </a:r>
            <a:r>
              <a:rPr lang="en-US" b="1" dirty="0" smtClean="0">
                <a:sym typeface="Wingdings" pitchFamily="2" charset="2"/>
              </a:rPr>
              <a:t> yang </a:t>
            </a:r>
            <a:r>
              <a:rPr lang="en-US" b="1" dirty="0" err="1" smtClean="0">
                <a:sym typeface="Wingdings" pitchFamily="2" charset="2"/>
              </a:rPr>
              <a:t>dimiliki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seseseorang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mengenai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cara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memecahkan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masalah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228600"/>
            <a:ext cx="5337175" cy="1066800"/>
          </a:xfrm>
        </p:spPr>
        <p:txBody>
          <a:bodyPr/>
          <a:lstStyle/>
          <a:p>
            <a:pPr algn="l">
              <a:defRPr/>
            </a:pP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Dukungan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neurosains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+mn-lt"/>
              </a:rPr>
              <a:t>kognitif</a:t>
            </a:r>
            <a:endParaRPr lang="en-US" sz="3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878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3375"/>
            <a:ext cx="8686800" cy="4568825"/>
          </a:xfrm>
        </p:spPr>
        <p:txBody>
          <a:bodyPr/>
          <a:lstStyle/>
          <a:p>
            <a:pPr marL="341313" indent="-341313">
              <a:spcBef>
                <a:spcPct val="0"/>
              </a:spcBef>
              <a:spcAft>
                <a:spcPts val="2000"/>
              </a:spcAft>
              <a:buFont typeface="Arial" charset="0"/>
              <a:buChar char="•"/>
            </a:pPr>
            <a:r>
              <a:rPr lang="en-US" sz="2800" b="1" dirty="0" err="1" smtClean="0">
                <a:sym typeface="Wingdings" pitchFamily="2" charset="2"/>
              </a:rPr>
              <a:t>Otak</a:t>
            </a:r>
            <a:r>
              <a:rPr lang="en-US" sz="2800" b="1" dirty="0" smtClean="0">
                <a:sym typeface="Wingdings" pitchFamily="2" charset="2"/>
              </a:rPr>
              <a:t>  organ yang </a:t>
            </a:r>
            <a:r>
              <a:rPr lang="en-US" sz="2800" b="1" dirty="0" err="1" smtClean="0">
                <a:sym typeface="Wingdings" pitchFamily="2" charset="2"/>
              </a:rPr>
              <a:t>berfungsi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secara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tepat</a:t>
            </a:r>
            <a:r>
              <a:rPr lang="en-US" sz="2800" b="1" dirty="0" smtClean="0">
                <a:sym typeface="Wingdings" pitchFamily="2" charset="2"/>
              </a:rPr>
              <a:t>  </a:t>
            </a:r>
            <a:r>
              <a:rPr lang="en-US" sz="2800" b="1" dirty="0" err="1" smtClean="0">
                <a:sym typeface="Wingdings" pitchFamily="2" charset="2"/>
              </a:rPr>
              <a:t>karenanya</a:t>
            </a:r>
            <a:r>
              <a:rPr lang="en-US" sz="2800" b="1" dirty="0" smtClean="0">
                <a:sym typeface="Wingdings" pitchFamily="2" charset="2"/>
              </a:rPr>
              <a:t>, </a:t>
            </a:r>
            <a:r>
              <a:rPr lang="en-US" sz="2800" b="1" dirty="0" err="1" smtClean="0">
                <a:sym typeface="Wingdings" pitchFamily="2" charset="2"/>
              </a:rPr>
              <a:t>otak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inteligen</a:t>
            </a:r>
            <a:r>
              <a:rPr lang="en-US" sz="2800" b="1" dirty="0" smtClean="0">
                <a:sym typeface="Wingdings" pitchFamily="2" charset="2"/>
              </a:rPr>
              <a:t> &amp; </a:t>
            </a:r>
            <a:r>
              <a:rPr lang="en-US" sz="2800" b="1" dirty="0" err="1" smtClean="0">
                <a:sym typeface="Wingdings" pitchFamily="2" charset="2"/>
              </a:rPr>
              <a:t>terlatih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akan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menggunakan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glukosa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dalam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jumlah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sedikit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en-US" sz="2800" b="1" dirty="0" err="1" smtClean="0">
                <a:sym typeface="Wingdings" pitchFamily="2" charset="2"/>
              </a:rPr>
              <a:t>Hasil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penelitian</a:t>
            </a:r>
            <a:r>
              <a:rPr lang="en-US" sz="2800" b="1" dirty="0" smtClean="0">
                <a:sym typeface="Wingdings" pitchFamily="2" charset="2"/>
              </a:rPr>
              <a:t>: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b="1" dirty="0" smtClean="0">
                <a:sym typeface="Wingdings" pitchFamily="2" charset="2"/>
              </a:rPr>
              <a:t>GMR (</a:t>
            </a:r>
            <a:r>
              <a:rPr lang="en-US" sz="2800" b="1" i="1" dirty="0" smtClean="0">
                <a:sym typeface="Wingdings" pitchFamily="2" charset="2"/>
              </a:rPr>
              <a:t>glucose metabolic rate</a:t>
            </a:r>
            <a:r>
              <a:rPr lang="en-US" sz="2800" b="1" dirty="0" smtClean="0">
                <a:sym typeface="Wingdings" pitchFamily="2" charset="2"/>
              </a:rPr>
              <a:t>) </a:t>
            </a:r>
            <a:r>
              <a:rPr lang="en-US" sz="2800" b="1" dirty="0" err="1" smtClean="0">
                <a:sym typeface="Wingdings" pitchFamily="2" charset="2"/>
              </a:rPr>
              <a:t>otak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pada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orang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memiliki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skor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tinggi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dalam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tes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abstrak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lebih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kecil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dibandingkan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kelompok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kontrol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b="1" dirty="0" err="1" smtClean="0">
                <a:sym typeface="Wingdings" pitchFamily="2" charset="2"/>
              </a:rPr>
              <a:t>Menunjukkan</a:t>
            </a:r>
            <a:r>
              <a:rPr lang="en-US" sz="2800" b="1" dirty="0" smtClean="0">
                <a:sym typeface="Wingdings" pitchFamily="2" charset="2"/>
              </a:rPr>
              <a:t>:  </a:t>
            </a:r>
            <a:r>
              <a:rPr lang="en-US" sz="2800" b="1" dirty="0" err="1" smtClean="0">
                <a:sym typeface="Wingdings" pitchFamily="2" charset="2"/>
              </a:rPr>
              <a:t>jenis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inteligensi</a:t>
            </a:r>
            <a:r>
              <a:rPr lang="en-US" sz="2800" b="1" dirty="0" smtClean="0">
                <a:sym typeface="Wingdings" pitchFamily="2" charset="2"/>
              </a:rPr>
              <a:t> yang </a:t>
            </a:r>
            <a:r>
              <a:rPr lang="en-US" sz="2800" b="1" dirty="0" err="1" smtClean="0">
                <a:sym typeface="Wingdings" pitchFamily="2" charset="2"/>
              </a:rPr>
              <a:t>efisien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dalam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pemecahan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masalah</a:t>
            </a:r>
            <a:r>
              <a:rPr lang="en-US" sz="2800" b="1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3375"/>
            <a:ext cx="8686800" cy="4568825"/>
          </a:xfrm>
        </p:spPr>
        <p:txBody>
          <a:bodyPr>
            <a:normAutofit lnSpcReduction="10000"/>
          </a:bodyPr>
          <a:lstStyle/>
          <a:p>
            <a:pPr marL="341313" indent="-341313">
              <a:spcBef>
                <a:spcPct val="0"/>
              </a:spcBef>
              <a:spcAft>
                <a:spcPts val="2000"/>
              </a:spcAft>
              <a:buFont typeface="Arial" charset="0"/>
              <a:buChar char="•"/>
            </a:pPr>
            <a:r>
              <a:rPr lang="en-US" sz="2900" b="1" dirty="0" err="1" smtClean="0">
                <a:sym typeface="Wingdings" pitchFamily="2" charset="2"/>
              </a:rPr>
              <a:t>Haier</a:t>
            </a:r>
            <a:r>
              <a:rPr lang="en-US" sz="2900" b="1" dirty="0" smtClean="0">
                <a:sym typeface="Wingdings" pitchFamily="2" charset="2"/>
              </a:rPr>
              <a:t>, </a:t>
            </a:r>
            <a:r>
              <a:rPr lang="en-US" sz="2900" b="1" dirty="0" err="1" smtClean="0">
                <a:sym typeface="Wingdings" pitchFamily="2" charset="2"/>
              </a:rPr>
              <a:t>dkk</a:t>
            </a:r>
            <a:r>
              <a:rPr lang="en-US" sz="2900" b="1" dirty="0" smtClean="0">
                <a:sym typeface="Wingdings" pitchFamily="2" charset="2"/>
              </a:rPr>
              <a:t>  model </a:t>
            </a:r>
            <a:r>
              <a:rPr lang="en-US" sz="2900" b="1" dirty="0" err="1" smtClean="0">
                <a:sym typeface="Wingdings" pitchFamily="2" charset="2"/>
              </a:rPr>
              <a:t>inteligensi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efisien</a:t>
            </a:r>
            <a:r>
              <a:rPr lang="en-US" sz="2900" b="1" dirty="0" smtClean="0">
                <a:sym typeface="Wingdings" pitchFamily="2" charset="2"/>
              </a:rPr>
              <a:t>, </a:t>
            </a:r>
            <a:r>
              <a:rPr lang="en-US" sz="2900" b="1" dirty="0" err="1" smtClean="0">
                <a:sym typeface="Wingdings" pitchFamily="2" charset="2"/>
              </a:rPr>
              <a:t>yaitu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inteligensi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dipandang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dari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seberapa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efisien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otak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bekerja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41313" indent="-341313">
              <a:spcBef>
                <a:spcPct val="0"/>
              </a:spcBef>
              <a:spcAft>
                <a:spcPts val="2000"/>
              </a:spcAft>
              <a:buFont typeface="Arial" charset="0"/>
              <a:buChar char="•"/>
            </a:pPr>
            <a:r>
              <a:rPr lang="en-US" sz="2900" b="1" dirty="0" err="1" smtClean="0">
                <a:sym typeface="Wingdings" pitchFamily="2" charset="2"/>
              </a:rPr>
              <a:t>Haier</a:t>
            </a:r>
            <a:r>
              <a:rPr lang="en-US" sz="2900" b="1" dirty="0" smtClean="0">
                <a:sym typeface="Wingdings" pitchFamily="2" charset="2"/>
              </a:rPr>
              <a:t>, Siegel, Tang, Abel, &amp; </a:t>
            </a:r>
            <a:r>
              <a:rPr lang="en-US" sz="2900" b="1" dirty="0" err="1" smtClean="0">
                <a:sym typeface="Wingdings" pitchFamily="2" charset="2"/>
              </a:rPr>
              <a:t>Buchsbaum</a:t>
            </a:r>
            <a:r>
              <a:rPr lang="en-US" sz="2900" b="1" dirty="0" smtClean="0">
                <a:sym typeface="Wingdings" pitchFamily="2" charset="2"/>
              </a:rPr>
              <a:t> (1992)   </a:t>
            </a:r>
            <a:r>
              <a:rPr lang="en-US" sz="2900" b="1" dirty="0" err="1" smtClean="0">
                <a:sym typeface="Wingdings" pitchFamily="2" charset="2"/>
              </a:rPr>
              <a:t>eksperimen</a:t>
            </a:r>
            <a:r>
              <a:rPr lang="en-US" sz="2900" b="1" dirty="0" smtClean="0">
                <a:sym typeface="Wingdings" pitchFamily="2" charset="2"/>
              </a:rPr>
              <a:t> ‘Tetris’  </a:t>
            </a:r>
            <a:r>
              <a:rPr lang="en-US" sz="2900" b="1" dirty="0" err="1" smtClean="0">
                <a:sym typeface="Wingdings" pitchFamily="2" charset="2"/>
              </a:rPr>
              <a:t>menyusun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standar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untuk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tes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inteligensi</a:t>
            </a:r>
            <a:r>
              <a:rPr lang="en-US" sz="2900" b="1" dirty="0" smtClean="0">
                <a:sym typeface="Wingdings" pitchFamily="2" charset="2"/>
              </a:rPr>
              <a:t> (RPMS </a:t>
            </a:r>
            <a:r>
              <a:rPr lang="en-US" sz="2900" b="1" dirty="0" err="1" smtClean="0">
                <a:sym typeface="Wingdings" pitchFamily="2" charset="2"/>
              </a:rPr>
              <a:t>dan</a:t>
            </a:r>
            <a:r>
              <a:rPr lang="en-US" sz="2900" b="1" dirty="0" smtClean="0">
                <a:sym typeface="Wingdings" pitchFamily="2" charset="2"/>
              </a:rPr>
              <a:t> WAIS).</a:t>
            </a:r>
          </a:p>
          <a:p>
            <a:pPr marL="341313" indent="-341313">
              <a:spcBef>
                <a:spcPct val="0"/>
              </a:spcBef>
              <a:spcAft>
                <a:spcPts val="2000"/>
              </a:spcAft>
              <a:buFont typeface="Arial" charset="0"/>
              <a:buChar char="•"/>
            </a:pPr>
            <a:r>
              <a:rPr lang="en-US" sz="2900" b="1" dirty="0" err="1" smtClean="0">
                <a:sym typeface="Wingdings" pitchFamily="2" charset="2"/>
              </a:rPr>
              <a:t>Hasil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penelitian</a:t>
            </a:r>
            <a:r>
              <a:rPr lang="en-US" sz="2900" b="1" dirty="0" smtClean="0">
                <a:sym typeface="Wingdings" pitchFamily="2" charset="2"/>
              </a:rPr>
              <a:t>: </a:t>
            </a:r>
            <a:r>
              <a:rPr lang="en-US" sz="2900" b="1" dirty="0" err="1" smtClean="0">
                <a:sym typeface="Wingdings" pitchFamily="2" charset="2"/>
              </a:rPr>
              <a:t>ada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hubungan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antara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perubahan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pada</a:t>
            </a:r>
            <a:r>
              <a:rPr lang="en-US" sz="2900" b="1" dirty="0" smtClean="0">
                <a:sym typeface="Wingdings" pitchFamily="2" charset="2"/>
              </a:rPr>
              <a:t> GMR </a:t>
            </a:r>
            <a:r>
              <a:rPr lang="en-US" sz="2900" b="1" dirty="0" err="1" smtClean="0">
                <a:sym typeface="Wingdings" pitchFamily="2" charset="2"/>
              </a:rPr>
              <a:t>dengan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skor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inteligensi</a:t>
            </a:r>
            <a:r>
              <a:rPr lang="en-US" sz="2900" b="1" dirty="0" smtClean="0">
                <a:sym typeface="Wingdings" pitchFamily="2" charset="2"/>
              </a:rPr>
              <a:t>  </a:t>
            </a:r>
            <a:r>
              <a:rPr lang="en-US" sz="2900" b="1" dirty="0" err="1" smtClean="0">
                <a:sym typeface="Wingdings" pitchFamily="2" charset="2"/>
              </a:rPr>
              <a:t>mendukung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teori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efisiensi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74638"/>
            <a:ext cx="4648200" cy="1143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600" b="1" i="1" dirty="0" err="1" smtClean="0">
                <a:solidFill>
                  <a:srgbClr val="C00000"/>
                </a:solidFill>
              </a:rPr>
              <a:t>Pemecahan</a:t>
            </a: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masalah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8504238" cy="4572000"/>
          </a:xfrm>
        </p:spPr>
        <p:txBody>
          <a:bodyPr/>
          <a:lstStyle/>
          <a:p>
            <a:pPr marL="465138" indent="-465138">
              <a:spcBef>
                <a:spcPct val="0"/>
              </a:spcBef>
              <a:spcAft>
                <a:spcPts val="1200"/>
              </a:spcAft>
            </a:pPr>
            <a:r>
              <a:rPr lang="en-US" sz="3000" b="1" dirty="0" err="1" smtClean="0"/>
              <a:t>Pemecahan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masalah</a:t>
            </a:r>
            <a:r>
              <a:rPr lang="en-US" sz="3000" b="1" dirty="0" smtClean="0"/>
              <a:t> </a:t>
            </a:r>
            <a:r>
              <a:rPr lang="en-US" sz="3000" b="1" dirty="0" smtClean="0">
                <a:sym typeface="Wingdings" pitchFamily="2" charset="2"/>
              </a:rPr>
              <a:t>:</a:t>
            </a:r>
          </a:p>
          <a:p>
            <a:pPr marL="465138" indent="-465138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3000" b="1" dirty="0">
                <a:sym typeface="Wingdings" pitchFamily="2" charset="2"/>
              </a:rPr>
              <a:t> </a:t>
            </a:r>
            <a:r>
              <a:rPr lang="en-US" sz="3000" b="1" dirty="0" smtClean="0">
                <a:sym typeface="Wingdings" pitchFamily="2" charset="2"/>
              </a:rPr>
              <a:t>     </a:t>
            </a:r>
            <a:r>
              <a:rPr lang="en-US" sz="3000" b="1" dirty="0" err="1" smtClean="0">
                <a:sym typeface="Wingdings" pitchFamily="2" charset="2"/>
              </a:rPr>
              <a:t>suatu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pemikiran</a:t>
            </a:r>
            <a:r>
              <a:rPr lang="en-US" sz="3000" b="1" dirty="0" smtClean="0">
                <a:sym typeface="Wingdings" pitchFamily="2" charset="2"/>
              </a:rPr>
              <a:t> yang </a:t>
            </a:r>
            <a:r>
              <a:rPr lang="en-US" sz="3000" b="1" dirty="0" err="1" smtClean="0">
                <a:sym typeface="Wingdings" pitchFamily="2" charset="2"/>
              </a:rPr>
              <a:t>terarah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secara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langsung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untuk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menemukan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solusi</a:t>
            </a:r>
            <a:r>
              <a:rPr lang="en-US" sz="3000" b="1" dirty="0" smtClean="0">
                <a:sym typeface="Wingdings" pitchFamily="2" charset="2"/>
              </a:rPr>
              <a:t>/</a:t>
            </a:r>
            <a:r>
              <a:rPr lang="en-US" sz="3000" b="1" dirty="0" err="1" smtClean="0">
                <a:sym typeface="Wingdings" pitchFamily="2" charset="2"/>
              </a:rPr>
              <a:t>jalan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keluar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untuk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suatu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masalah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spesifik</a:t>
            </a:r>
            <a:r>
              <a:rPr lang="en-US" sz="3000" b="1" dirty="0" smtClean="0">
                <a:sym typeface="Wingdings" pitchFamily="2" charset="2"/>
              </a:rPr>
              <a:t>.</a:t>
            </a:r>
          </a:p>
          <a:p>
            <a:pPr marL="465138" indent="-465138">
              <a:spcBef>
                <a:spcPct val="0"/>
              </a:spcBef>
              <a:spcAft>
                <a:spcPts val="1200"/>
              </a:spcAft>
            </a:pPr>
            <a:r>
              <a:rPr lang="en-US" sz="3000" b="1" dirty="0" err="1" smtClean="0">
                <a:sym typeface="Wingdings" pitchFamily="2" charset="2"/>
              </a:rPr>
              <a:t>Masalah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datang</a:t>
            </a:r>
            <a:r>
              <a:rPr lang="en-US" sz="3000" b="1" dirty="0" smtClean="0">
                <a:sym typeface="Wingdings" pitchFamily="2" charset="2"/>
              </a:rPr>
              <a:t>  </a:t>
            </a:r>
            <a:r>
              <a:rPr lang="en-US" sz="3000" b="1" dirty="0" err="1" smtClean="0">
                <a:sym typeface="Wingdings" pitchFamily="2" charset="2"/>
              </a:rPr>
              <a:t>ditanggapi</a:t>
            </a:r>
            <a:r>
              <a:rPr lang="en-US" sz="3000" b="1" dirty="0" smtClean="0">
                <a:sym typeface="Wingdings" pitchFamily="2" charset="2"/>
              </a:rPr>
              <a:t>  </a:t>
            </a:r>
            <a:r>
              <a:rPr lang="en-US" sz="3000" b="1" dirty="0" err="1" smtClean="0">
                <a:sym typeface="Wingdings" pitchFamily="2" charset="2"/>
              </a:rPr>
              <a:t>memilih</a:t>
            </a:r>
            <a:r>
              <a:rPr lang="en-US" sz="3000" b="1" dirty="0" smtClean="0">
                <a:sym typeface="Wingdings" pitchFamily="2" charset="2"/>
              </a:rPr>
              <a:t> </a:t>
            </a:r>
            <a:r>
              <a:rPr lang="en-US" sz="3000" b="1" dirty="0" err="1" smtClean="0">
                <a:sym typeface="Wingdings" pitchFamily="2" charset="2"/>
              </a:rPr>
              <a:t>menguji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respons</a:t>
            </a:r>
            <a:r>
              <a:rPr lang="en-US" sz="3000" b="1" dirty="0" smtClean="0">
                <a:sym typeface="Wingdings" pitchFamily="2" charset="2"/>
              </a:rPr>
              <a:t> yang </a:t>
            </a:r>
            <a:r>
              <a:rPr lang="en-US" sz="3000" b="1" dirty="0" err="1" smtClean="0">
                <a:sym typeface="Wingdings" pitchFamily="2" charset="2"/>
              </a:rPr>
              <a:t>kita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dapat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untuk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memecahkan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b="1" dirty="0" err="1" smtClean="0">
                <a:sym typeface="Wingdings" pitchFamily="2" charset="2"/>
              </a:rPr>
              <a:t>masalah</a:t>
            </a:r>
            <a:r>
              <a:rPr lang="en-US" sz="3000" b="1" dirty="0" smtClean="0">
                <a:sym typeface="Wingdings" pitchFamily="2" charset="2"/>
              </a:rPr>
              <a:t>.</a:t>
            </a:r>
          </a:p>
          <a:p>
            <a:pPr marL="465138" indent="-465138">
              <a:spcBef>
                <a:spcPct val="0"/>
              </a:spcBef>
              <a:spcAft>
                <a:spcPts val="1200"/>
              </a:spcAft>
            </a:pPr>
            <a:endParaRPr lang="en-US" sz="3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686800" cy="3048000"/>
          </a:xfrm>
        </p:spPr>
        <p:txBody>
          <a:bodyPr/>
          <a:lstStyle/>
          <a:p>
            <a:pPr marL="341313" indent="-341313">
              <a:spcBef>
                <a:spcPct val="0"/>
              </a:spcBef>
              <a:spcAft>
                <a:spcPts val="2000"/>
              </a:spcAft>
              <a:buFont typeface="Arial" charset="0"/>
              <a:buChar char="•"/>
            </a:pPr>
            <a:r>
              <a:rPr lang="en-US" sz="2900" b="1" dirty="0" smtClean="0">
                <a:sym typeface="Wingdings" pitchFamily="2" charset="2"/>
              </a:rPr>
              <a:t>Charles Spearman </a:t>
            </a:r>
            <a:r>
              <a:rPr lang="en-US" sz="2900" b="1" dirty="0" err="1" smtClean="0">
                <a:sym typeface="Wingdings" pitchFamily="2" charset="2"/>
              </a:rPr>
              <a:t>mengembangkan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konsep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awal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inteligensi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umum</a:t>
            </a:r>
            <a:r>
              <a:rPr lang="en-US" sz="2900" b="1" dirty="0" smtClean="0">
                <a:sym typeface="Wingdings" pitchFamily="2" charset="2"/>
              </a:rPr>
              <a:t>  </a:t>
            </a:r>
            <a:r>
              <a:rPr lang="en-US" sz="2900" b="1" dirty="0" err="1" smtClean="0">
                <a:sym typeface="Wingdings" pitchFamily="2" charset="2"/>
              </a:rPr>
              <a:t>dikembangkan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lagi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oleh</a:t>
            </a:r>
            <a:r>
              <a:rPr lang="en-US" sz="2900" b="1" dirty="0" smtClean="0">
                <a:sym typeface="Wingdings" pitchFamily="2" charset="2"/>
              </a:rPr>
              <a:t> John Duncan (2000): </a:t>
            </a:r>
            <a:r>
              <a:rPr lang="en-US" sz="2900" b="1" dirty="0" err="1" smtClean="0">
                <a:sym typeface="Wingdings" pitchFamily="2" charset="2"/>
              </a:rPr>
              <a:t>mengukur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inteligensi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spasial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inteligensi</a:t>
            </a:r>
            <a:r>
              <a:rPr lang="en-US" sz="2900" b="1" dirty="0" smtClean="0">
                <a:sym typeface="Wingdings" pitchFamily="2" charset="2"/>
              </a:rPr>
              <a:t> verbal </a:t>
            </a:r>
            <a:r>
              <a:rPr lang="en-US" sz="2900" b="1" dirty="0" err="1" smtClean="0">
                <a:sym typeface="Wingdings" pitchFamily="2" charset="2"/>
              </a:rPr>
              <a:t>dengan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meneliti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lapisan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luar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otak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bagian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depan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saat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seseorang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melakukan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bermacam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aktivitas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kognitif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657600"/>
            <a:ext cx="7867031" cy="2288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66800"/>
            <a:ext cx="8842375" cy="5105400"/>
          </a:xfrm>
        </p:spPr>
        <p:txBody>
          <a:bodyPr/>
          <a:lstStyle/>
          <a:p>
            <a:pPr marL="336550" indent="-336550">
              <a:spcBef>
                <a:spcPct val="0"/>
              </a:spcBef>
              <a:spcAft>
                <a:spcPts val="1000"/>
              </a:spcAft>
            </a:pPr>
            <a:r>
              <a:rPr lang="en-US" sz="2900" b="1" dirty="0" smtClean="0"/>
              <a:t>Gestalt </a:t>
            </a:r>
            <a:r>
              <a:rPr lang="en-US" sz="2900" b="1" dirty="0" smtClean="0">
                <a:sym typeface="Wingdings" pitchFamily="2" charset="2"/>
              </a:rPr>
              <a:t> </a:t>
            </a:r>
            <a:r>
              <a:rPr lang="en-US" sz="2900" b="1" dirty="0" err="1" smtClean="0">
                <a:sym typeface="Wingdings" pitchFamily="2" charset="2"/>
              </a:rPr>
              <a:t>konfigurasi</a:t>
            </a:r>
            <a:r>
              <a:rPr lang="en-US" sz="2900" b="1" dirty="0" smtClean="0">
                <a:sym typeface="Wingdings" pitchFamily="2" charset="2"/>
              </a:rPr>
              <a:t>; </a:t>
            </a:r>
            <a:r>
              <a:rPr lang="en-US" sz="2900" b="1" dirty="0" err="1" smtClean="0">
                <a:sym typeface="Wingdings" pitchFamily="2" charset="2"/>
              </a:rPr>
              <a:t>keseluruhan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terorganisasi</a:t>
            </a:r>
            <a:r>
              <a:rPr lang="en-US" sz="2900" b="1" dirty="0" smtClean="0">
                <a:sym typeface="Wingdings" pitchFamily="2" charset="2"/>
              </a:rPr>
              <a:t>.</a:t>
            </a:r>
            <a:endParaRPr lang="en-US" sz="2900" b="1" dirty="0" smtClean="0"/>
          </a:p>
          <a:p>
            <a:pPr marL="336550" indent="-336550">
              <a:spcBef>
                <a:spcPct val="0"/>
              </a:spcBef>
              <a:spcAft>
                <a:spcPts val="1000"/>
              </a:spcAft>
            </a:pPr>
            <a:r>
              <a:rPr lang="en-US" sz="2900" b="1" dirty="0" err="1" smtClean="0"/>
              <a:t>Terkenal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dengan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pemahaman</a:t>
            </a:r>
            <a:r>
              <a:rPr lang="en-US" sz="2900" b="1" dirty="0" smtClean="0"/>
              <a:t> </a:t>
            </a:r>
            <a:r>
              <a:rPr lang="en-US" sz="2900" b="1" i="1" dirty="0" smtClean="0"/>
              <a:t>insight </a:t>
            </a:r>
            <a:r>
              <a:rPr lang="en-US" sz="2900" b="1" dirty="0" err="1" smtClean="0"/>
              <a:t>dalam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memecahkan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masalah</a:t>
            </a:r>
            <a:r>
              <a:rPr lang="en-US" sz="2900" b="1" dirty="0" smtClean="0"/>
              <a:t>. </a:t>
            </a:r>
          </a:p>
          <a:p>
            <a:pPr marL="336550" indent="-336550">
              <a:spcBef>
                <a:spcPct val="0"/>
              </a:spcBef>
              <a:spcAft>
                <a:spcPts val="1000"/>
              </a:spcAft>
            </a:pPr>
            <a:r>
              <a:rPr lang="en-US" sz="2900" b="1" dirty="0" err="1" smtClean="0"/>
              <a:t>Permasalah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ada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ketika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ketegangan</a:t>
            </a:r>
            <a:r>
              <a:rPr lang="en-US" sz="2900" b="1" dirty="0" smtClean="0"/>
              <a:t>/</a:t>
            </a:r>
            <a:r>
              <a:rPr lang="en-US" sz="2900" b="1" dirty="0" err="1" smtClean="0"/>
              <a:t>stres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muncul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sebagai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hasil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dari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interaksi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antara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persepsi</a:t>
            </a:r>
            <a:r>
              <a:rPr lang="en-US" sz="2900" b="1" dirty="0" smtClean="0"/>
              <a:t> &amp; </a:t>
            </a:r>
            <a:r>
              <a:rPr lang="en-US" sz="2900" b="1" dirty="0" err="1" smtClean="0"/>
              <a:t>memori</a:t>
            </a:r>
            <a:r>
              <a:rPr lang="en-US" sz="2900" b="1" dirty="0" smtClean="0"/>
              <a:t>.</a:t>
            </a:r>
          </a:p>
          <a:p>
            <a:pPr marL="336550" indent="-336550">
              <a:spcBef>
                <a:spcPct val="0"/>
              </a:spcBef>
              <a:spcAft>
                <a:spcPts val="1000"/>
              </a:spcAft>
            </a:pPr>
            <a:r>
              <a:rPr lang="en-US" sz="2900" b="1" dirty="0" smtClean="0"/>
              <a:t>Max Wertheimer, Kurt </a:t>
            </a:r>
            <a:r>
              <a:rPr lang="en-US" sz="2900" b="1" dirty="0" err="1" smtClean="0"/>
              <a:t>Koffka</a:t>
            </a:r>
            <a:r>
              <a:rPr lang="en-US" sz="2900" b="1" dirty="0" smtClean="0"/>
              <a:t>, &amp; Wolfgang Kohler </a:t>
            </a:r>
            <a:r>
              <a:rPr lang="en-US" sz="2900" b="1" dirty="0" smtClean="0">
                <a:sym typeface="Wingdings" pitchFamily="2" charset="2"/>
              </a:rPr>
              <a:t> </a:t>
            </a:r>
            <a:r>
              <a:rPr lang="en-US" sz="2900" b="1" dirty="0" err="1" smtClean="0">
                <a:sym typeface="Wingdings" pitchFamily="2" charset="2"/>
              </a:rPr>
              <a:t>sudut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pandang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persepsi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reorganisasi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dalam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aktivitas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pemecahan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masalah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36550" indent="-336550">
              <a:spcBef>
                <a:spcPct val="0"/>
              </a:spcBef>
              <a:spcAft>
                <a:spcPts val="1000"/>
              </a:spcAft>
            </a:pPr>
            <a:endParaRPr lang="en-US" sz="29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842375" cy="4572000"/>
          </a:xfrm>
        </p:spPr>
        <p:txBody>
          <a:bodyPr/>
          <a:lstStyle/>
          <a:p>
            <a:pPr marL="344488" indent="-344488">
              <a:spcBef>
                <a:spcPct val="0"/>
              </a:spcBef>
              <a:spcAft>
                <a:spcPts val="1000"/>
              </a:spcAft>
            </a:pPr>
            <a:r>
              <a:rPr lang="en-US" sz="2900" b="1" dirty="0" smtClean="0">
                <a:sym typeface="Wingdings" pitchFamily="2" charset="2"/>
              </a:rPr>
              <a:t>Karl </a:t>
            </a:r>
            <a:r>
              <a:rPr lang="en-US" sz="2900" b="1" dirty="0" err="1" smtClean="0">
                <a:sym typeface="Wingdings" pitchFamily="2" charset="2"/>
              </a:rPr>
              <a:t>Duncker</a:t>
            </a:r>
            <a:r>
              <a:rPr lang="en-US" sz="2900" b="1" dirty="0" smtClean="0">
                <a:sym typeface="Wingdings" pitchFamily="2" charset="2"/>
              </a:rPr>
              <a:t> (1945)  </a:t>
            </a:r>
            <a:r>
              <a:rPr lang="en-US" sz="2900" b="1" dirty="0" err="1" smtClean="0">
                <a:sym typeface="Wingdings" pitchFamily="2" charset="2"/>
              </a:rPr>
              <a:t>konsep</a:t>
            </a:r>
            <a:r>
              <a:rPr lang="en-US" sz="2900" b="1" dirty="0" smtClean="0">
                <a:sym typeface="Wingdings" pitchFamily="2" charset="2"/>
              </a:rPr>
              <a:t> functional fixedness  </a:t>
            </a:r>
            <a:r>
              <a:rPr lang="en-US" sz="2900" b="1" dirty="0" err="1" smtClean="0">
                <a:sym typeface="Wingdings" pitchFamily="2" charset="2"/>
              </a:rPr>
              <a:t>kecenderungan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untuk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mempersepsi-kan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sesuatu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sesuai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dengan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fungsi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umumnya</a:t>
            </a:r>
            <a:r>
              <a:rPr lang="en-US" sz="2900" b="1" dirty="0" smtClean="0">
                <a:sym typeface="Wingdings" pitchFamily="2" charset="2"/>
              </a:rPr>
              <a:t>.</a:t>
            </a:r>
            <a:endParaRPr lang="en-US" sz="2900" b="1" dirty="0" smtClean="0"/>
          </a:p>
          <a:p>
            <a:pPr marL="344488" indent="-344488">
              <a:spcBef>
                <a:spcPct val="0"/>
              </a:spcBef>
              <a:spcAft>
                <a:spcPts val="1000"/>
              </a:spcAft>
            </a:pPr>
            <a:r>
              <a:rPr lang="en-US" sz="2900" b="1" dirty="0" smtClean="0"/>
              <a:t>Set </a:t>
            </a:r>
            <a:r>
              <a:rPr lang="en-US" sz="2900" b="1" dirty="0" smtClean="0">
                <a:sym typeface="Wingdings" pitchFamily="2" charset="2"/>
              </a:rPr>
              <a:t> </a:t>
            </a:r>
            <a:r>
              <a:rPr lang="en-US" sz="2900" b="1" dirty="0" err="1" smtClean="0">
                <a:sym typeface="Wingdings" pitchFamily="2" charset="2"/>
              </a:rPr>
              <a:t>meliputi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ide-ide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berhubungan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dengan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aktivitas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kognitif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mendahului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pemikiran</a:t>
            </a:r>
            <a:r>
              <a:rPr lang="en-US" sz="2900" b="1" dirty="0" smtClean="0">
                <a:sym typeface="Wingdings" pitchFamily="2" charset="2"/>
              </a:rPr>
              <a:t> &amp; </a:t>
            </a:r>
            <a:r>
              <a:rPr lang="en-US" sz="2900" b="1" dirty="0" err="1" smtClean="0">
                <a:sym typeface="Wingdings" pitchFamily="2" charset="2"/>
              </a:rPr>
              <a:t>persepsi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44488" indent="-344488">
              <a:spcBef>
                <a:spcPct val="0"/>
              </a:spcBef>
              <a:spcAft>
                <a:spcPts val="1000"/>
              </a:spcAft>
            </a:pPr>
            <a:r>
              <a:rPr lang="en-US" sz="2900" b="1" dirty="0" smtClean="0">
                <a:sym typeface="Wingdings" pitchFamily="2" charset="2"/>
              </a:rPr>
              <a:t>Set </a:t>
            </a:r>
            <a:r>
              <a:rPr lang="en-US" sz="2900" b="1" dirty="0" err="1" smtClean="0">
                <a:sym typeface="Wingdings" pitchFamily="2" charset="2"/>
              </a:rPr>
              <a:t>dapat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meningkatkan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kualitas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persepsi</a:t>
            </a:r>
            <a:r>
              <a:rPr lang="en-US" sz="2900" b="1" dirty="0" smtClean="0">
                <a:sym typeface="Wingdings" pitchFamily="2" charset="2"/>
              </a:rPr>
              <a:t>/</a:t>
            </a:r>
            <a:r>
              <a:rPr lang="en-US" sz="2900" b="1" dirty="0" err="1" smtClean="0">
                <a:sym typeface="Wingdings" pitchFamily="2" charset="2"/>
              </a:rPr>
              <a:t>pe-mikiran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melalui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partisipasi</a:t>
            </a:r>
            <a:r>
              <a:rPr lang="en-US" sz="2900" b="1" dirty="0" smtClean="0">
                <a:sym typeface="Wingdings" pitchFamily="2" charset="2"/>
              </a:rPr>
              <a:t> yang </a:t>
            </a:r>
            <a:r>
              <a:rPr lang="en-US" sz="2900" b="1" dirty="0" err="1" smtClean="0">
                <a:sym typeface="Wingdings" pitchFamily="2" charset="2"/>
              </a:rPr>
              <a:t>lebih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aktif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dalam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mengartikan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suatu</a:t>
            </a:r>
            <a:r>
              <a:rPr lang="en-US" sz="2900" b="1" dirty="0" smtClean="0">
                <a:sym typeface="Wingdings" pitchFamily="2" charset="2"/>
              </a:rPr>
              <a:t> stimulus.</a:t>
            </a:r>
            <a:endParaRPr lang="en-US" sz="29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381000"/>
            <a:ext cx="8842375" cy="1139825"/>
          </a:xfrm>
        </p:spPr>
        <p:txBody>
          <a:bodyPr/>
          <a:lstStyle/>
          <a:p>
            <a:pPr marL="344488" indent="-344488">
              <a:spcBef>
                <a:spcPct val="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900" b="1" dirty="0" smtClean="0">
                <a:sym typeface="Wingdings" pitchFamily="2" charset="2"/>
              </a:rPr>
              <a:t>Set </a:t>
            </a:r>
            <a:r>
              <a:rPr lang="en-US" sz="2900" b="1" dirty="0" err="1" smtClean="0">
                <a:sym typeface="Wingdings" pitchFamily="2" charset="2"/>
              </a:rPr>
              <a:t>dapat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menghambat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persepsi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atau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pemikiran</a:t>
            </a:r>
            <a:r>
              <a:rPr lang="en-US" sz="2900" b="1" dirty="0" smtClean="0">
                <a:sym typeface="Wingdings" pitchFamily="2" charset="2"/>
              </a:rPr>
              <a:t>.</a:t>
            </a:r>
          </a:p>
          <a:p>
            <a:pPr marL="344488" indent="-344488">
              <a:spcBef>
                <a:spcPct val="0"/>
              </a:spcBef>
              <a:spcAft>
                <a:spcPts val="2400"/>
              </a:spcAft>
              <a:buFont typeface="Wingdings 2" pitchFamily="18" charset="2"/>
              <a:buNone/>
            </a:pPr>
            <a:r>
              <a:rPr lang="en-US" sz="2900" b="1" dirty="0" smtClean="0">
                <a:sym typeface="Wingdings" pitchFamily="2" charset="2"/>
              </a:rPr>
              <a:t>	</a:t>
            </a:r>
            <a:r>
              <a:rPr lang="en-US" sz="2900" b="1" dirty="0" err="1" smtClean="0">
                <a:sym typeface="Wingdings" pitchFamily="2" charset="2"/>
              </a:rPr>
              <a:t>Contoh</a:t>
            </a:r>
            <a:r>
              <a:rPr lang="en-US" sz="2900" b="1" dirty="0" smtClean="0">
                <a:sym typeface="Wingdings" pitchFamily="2" charset="2"/>
              </a:rPr>
              <a:t>: </a:t>
            </a:r>
            <a:r>
              <a:rPr lang="en-US" sz="2900" b="1" dirty="0" err="1" smtClean="0">
                <a:sym typeface="Wingdings" pitchFamily="2" charset="2"/>
              </a:rPr>
              <a:t>penelitian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teka-teki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lilin</a:t>
            </a:r>
            <a:r>
              <a:rPr lang="en-US" sz="2900" b="1" dirty="0" smtClean="0">
                <a:sym typeface="Wingdings" pitchFamily="2" charset="2"/>
              </a:rPr>
              <a:t> </a:t>
            </a:r>
            <a:r>
              <a:rPr lang="en-US" sz="2900" b="1" dirty="0" err="1" smtClean="0">
                <a:sym typeface="Wingdings" pitchFamily="2" charset="2"/>
              </a:rPr>
              <a:t>Duncker</a:t>
            </a:r>
            <a:r>
              <a:rPr lang="en-US" sz="2900" b="1" dirty="0" smtClean="0">
                <a:sym typeface="Wingdings" pitchFamily="2" charset="2"/>
              </a:rPr>
              <a:t> (1945)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276600"/>
            <a:ext cx="3547899" cy="3276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1524000"/>
            <a:ext cx="5105400" cy="3867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4488" indent="-34448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900" b="1" dirty="0" err="1">
                <a:sym typeface="Wingdings" pitchFamily="2" charset="2"/>
              </a:rPr>
              <a:t>Penelitian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Glucksberg</a:t>
            </a:r>
            <a:r>
              <a:rPr lang="en-US" sz="2900" b="1" dirty="0">
                <a:sym typeface="Wingdings" pitchFamily="2" charset="2"/>
              </a:rPr>
              <a:t> &amp; </a:t>
            </a:r>
            <a:r>
              <a:rPr lang="en-US" sz="2900" b="1" dirty="0" err="1">
                <a:sym typeface="Wingdings" pitchFamily="2" charset="2"/>
              </a:rPr>
              <a:t>Danks</a:t>
            </a:r>
            <a:r>
              <a:rPr lang="en-US" sz="2900" b="1" dirty="0">
                <a:sym typeface="Wingdings" pitchFamily="2" charset="2"/>
              </a:rPr>
              <a:t> (1969) </a:t>
            </a:r>
          </a:p>
          <a:p>
            <a:pPr marL="344488" indent="-344488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defRPr/>
            </a:pPr>
            <a:r>
              <a:rPr lang="en-US" sz="2900" b="1" dirty="0">
                <a:sym typeface="Wingdings" pitchFamily="2" charset="2"/>
              </a:rPr>
              <a:t>	</a:t>
            </a:r>
            <a:r>
              <a:rPr lang="en-US" sz="2900" b="1" dirty="0" err="1">
                <a:sym typeface="Wingdings" pitchFamily="2" charset="2"/>
              </a:rPr>
              <a:t>Pemberian</a:t>
            </a:r>
            <a:r>
              <a:rPr lang="en-US" sz="2900" b="1" dirty="0">
                <a:sym typeface="Wingdings" pitchFamily="2" charset="2"/>
              </a:rPr>
              <a:t> label </a:t>
            </a:r>
            <a:r>
              <a:rPr lang="en-US" sz="2900" b="1" dirty="0" err="1">
                <a:sym typeface="Wingdings" pitchFamily="2" charset="2"/>
              </a:rPr>
              <a:t>pada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objek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ke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dalam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pikiran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partisipan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dapat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memfasilitasi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atau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justru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menghambat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pemecahan</a:t>
            </a:r>
            <a:r>
              <a:rPr lang="en-US" sz="2900" b="1" dirty="0">
                <a:sym typeface="Wingdings" pitchFamily="2" charset="2"/>
              </a:rPr>
              <a:t> </a:t>
            </a:r>
            <a:r>
              <a:rPr lang="en-US" sz="2900" b="1" dirty="0" err="1">
                <a:sym typeface="Wingdings" pitchFamily="2" charset="2"/>
              </a:rPr>
              <a:t>masalah</a:t>
            </a:r>
            <a:r>
              <a:rPr lang="en-US" sz="2900" b="1" dirty="0">
                <a:sym typeface="Wingdings" pitchFamily="2" charset="2"/>
              </a:rPr>
              <a:t>.</a:t>
            </a:r>
            <a:endParaRPr lang="en-US" sz="2900" b="1" dirty="0"/>
          </a:p>
          <a:p>
            <a:pPr>
              <a:buClr>
                <a:schemeClr val="accent1"/>
              </a:buClr>
              <a:defRPr/>
            </a:pPr>
            <a:endParaRPr lang="en-US" sz="29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33400"/>
            <a:ext cx="9144000" cy="6248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3025"/>
            <a:ext cx="5791200" cy="68262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600" b="1" dirty="0" err="1" smtClean="0">
                <a:solidFill>
                  <a:srgbClr val="C00000"/>
                </a:solidFill>
                <a:latin typeface="+mn-lt"/>
              </a:rPr>
              <a:t>Representasi</a:t>
            </a: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+mn-lt"/>
              </a:rPr>
              <a:t>permasalahan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504238" cy="609600"/>
          </a:xfrm>
        </p:spPr>
        <p:txBody>
          <a:bodyPr/>
          <a:lstStyle/>
          <a:p>
            <a:pPr marL="457200" indent="-457200">
              <a:defRPr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Hayes (1989):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199573" y="1143000"/>
            <a:ext cx="6725227" cy="5715000"/>
            <a:chOff x="609600" y="2057400"/>
            <a:chExt cx="5486400" cy="4662552"/>
          </a:xfrm>
        </p:grpSpPr>
        <p:pic>
          <p:nvPicPr>
            <p:cNvPr id="8704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1" y="2057400"/>
              <a:ext cx="5486399" cy="1501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04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3505200"/>
              <a:ext cx="5486400" cy="32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ontent Placeholder 2"/>
          <p:cNvSpPr>
            <a:spLocks noGrp="1"/>
          </p:cNvSpPr>
          <p:nvPr>
            <p:ph sz="quarter" idx="1"/>
          </p:nvPr>
        </p:nvSpPr>
        <p:spPr>
          <a:xfrm>
            <a:off x="377825" y="1143000"/>
            <a:ext cx="8613775" cy="4572000"/>
          </a:xfrm>
        </p:spPr>
        <p:txBody>
          <a:bodyPr>
            <a:normAutofit lnSpcReduction="10000"/>
          </a:bodyPr>
          <a:lstStyle/>
          <a:p>
            <a:pPr marL="350838" indent="-350838">
              <a:spcBef>
                <a:spcPct val="0"/>
              </a:spcBef>
              <a:spcAft>
                <a:spcPts val="1200"/>
              </a:spcAft>
            </a:pPr>
            <a:r>
              <a:rPr lang="en-US" sz="2900" b="1" smtClean="0"/>
              <a:t>Sebagian besar informasi yang kita peroleh melalui sistem visual. </a:t>
            </a:r>
          </a:p>
          <a:p>
            <a:pPr marL="350838" indent="-350838">
              <a:spcBef>
                <a:spcPct val="0"/>
              </a:spcBef>
              <a:spcAft>
                <a:spcPts val="1200"/>
              </a:spcAft>
            </a:pPr>
            <a:r>
              <a:rPr lang="en-US" sz="2900" b="1" smtClean="0"/>
              <a:t>Karena itu, tahap terpenting </a:t>
            </a:r>
            <a:r>
              <a:rPr lang="en-US" sz="2900" b="1" smtClean="0">
                <a:sym typeface="Wingdings" pitchFamily="2" charset="2"/>
              </a:rPr>
              <a:t></a:t>
            </a:r>
            <a:r>
              <a:rPr lang="en-US" sz="2900" b="1" smtClean="0"/>
              <a:t>representasi masalah; khususnya bagaimana informasi disajikan dlam istilah-istilah visual imajinatif.</a:t>
            </a:r>
          </a:p>
          <a:p>
            <a:pPr marL="350838" indent="-350838">
              <a:spcBef>
                <a:spcPct val="0"/>
              </a:spcBef>
              <a:spcAft>
                <a:spcPts val="1200"/>
              </a:spcAft>
            </a:pPr>
            <a:r>
              <a:rPr lang="en-US" sz="2900" b="1" smtClean="0"/>
              <a:t>Manusia cenderung merepresentasikan sesuatu secara visual dengan prosa yang kaya imajinasi </a:t>
            </a:r>
            <a:r>
              <a:rPr lang="en-US" sz="2900" b="1" smtClean="0">
                <a:sym typeface="Wingdings" pitchFamily="2" charset="2"/>
              </a:rPr>
              <a:t> disebut ‘gambaran kata’ (Salisbury, 1995).</a:t>
            </a:r>
          </a:p>
          <a:p>
            <a:pPr marL="350838" indent="-350838">
              <a:spcBef>
                <a:spcPct val="0"/>
              </a:spcBef>
              <a:spcAft>
                <a:spcPts val="1200"/>
              </a:spcAft>
            </a:pPr>
            <a:r>
              <a:rPr lang="en-US" sz="2900" b="1" smtClean="0">
                <a:sym typeface="Wingdings" pitchFamily="2" charset="2"/>
              </a:rPr>
              <a:t>Penelitian pendukung  Marvin Levine (1993).</a:t>
            </a:r>
            <a:endParaRPr lang="en-US" sz="2900" b="1" smtClean="0"/>
          </a:p>
          <a:p>
            <a:pPr marL="350838" indent="-350838">
              <a:spcBef>
                <a:spcPct val="0"/>
              </a:spcBef>
              <a:spcAft>
                <a:spcPts val="1200"/>
              </a:spcAft>
            </a:pPr>
            <a:endParaRPr lang="en-US" sz="2900" b="1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/>
          <p:cNvSpPr>
            <a:spLocks noGrp="1"/>
          </p:cNvSpPr>
          <p:nvPr>
            <p:ph sz="quarter" idx="1"/>
          </p:nvPr>
        </p:nvSpPr>
        <p:spPr>
          <a:xfrm>
            <a:off x="454025" y="1295400"/>
            <a:ext cx="8461375" cy="3962400"/>
          </a:xfrm>
        </p:spPr>
        <p:txBody>
          <a:bodyPr/>
          <a:lstStyle/>
          <a:p>
            <a:pPr marL="350838" indent="-350838">
              <a:spcBef>
                <a:spcPct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z="2900" b="1" dirty="0" smtClean="0"/>
              <a:t>Model </a:t>
            </a:r>
            <a:r>
              <a:rPr lang="en-US" sz="2900" b="1" dirty="0" err="1" smtClean="0"/>
              <a:t>representasi</a:t>
            </a:r>
            <a:r>
              <a:rPr lang="en-US" sz="2900" b="1" dirty="0" smtClean="0"/>
              <a:t> internal: </a:t>
            </a:r>
            <a:r>
              <a:rPr lang="en-US" sz="2900" b="1" dirty="0" err="1" smtClean="0"/>
              <a:t>Eisenstadt</a:t>
            </a:r>
            <a:r>
              <a:rPr lang="en-US" sz="2900" b="1" dirty="0" smtClean="0"/>
              <a:t> &amp; </a:t>
            </a:r>
            <a:r>
              <a:rPr lang="en-US" sz="2900" b="1" dirty="0" err="1" smtClean="0"/>
              <a:t>Kareev</a:t>
            </a:r>
            <a:endParaRPr lang="en-US" sz="2900" b="1" dirty="0" smtClean="0"/>
          </a:p>
          <a:p>
            <a:pPr marL="350838" indent="-350838">
              <a:spcBef>
                <a:spcPct val="0"/>
              </a:spcBef>
              <a:spcAft>
                <a:spcPts val="1200"/>
              </a:spcAft>
            </a:pPr>
            <a:r>
              <a:rPr lang="en-US" sz="2900" b="1" dirty="0" err="1" smtClean="0"/>
              <a:t>Mempelajari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aspek-aspek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pemecahan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masalah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manusia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ditunjukkan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oleh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orang-orang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memainkan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permainan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papan</a:t>
            </a:r>
            <a:r>
              <a:rPr lang="en-US" sz="2900" b="1" dirty="0" smtClean="0"/>
              <a:t> (Go &amp; </a:t>
            </a:r>
            <a:r>
              <a:rPr lang="en-US" sz="2900" b="1" dirty="0" err="1" smtClean="0"/>
              <a:t>Gomoku</a:t>
            </a:r>
            <a:r>
              <a:rPr lang="en-US" sz="2900" b="1" dirty="0" smtClean="0"/>
              <a:t>).</a:t>
            </a:r>
          </a:p>
          <a:p>
            <a:pPr marL="350838" indent="-350838">
              <a:spcBef>
                <a:spcPct val="0"/>
              </a:spcBef>
              <a:spcAft>
                <a:spcPts val="1200"/>
              </a:spcAft>
            </a:pPr>
            <a:r>
              <a:rPr lang="en-US" sz="2900" b="1" dirty="0" err="1" smtClean="0"/>
              <a:t>Fokus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penelitian</a:t>
            </a:r>
            <a:r>
              <a:rPr lang="en-US" sz="2900" b="1" dirty="0" smtClean="0"/>
              <a:t>: </a:t>
            </a:r>
            <a:r>
              <a:rPr lang="en-US" sz="2900" b="1" dirty="0" err="1" smtClean="0"/>
              <a:t>jenis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representasi</a:t>
            </a:r>
            <a:r>
              <a:rPr lang="en-US" sz="2900" b="1" dirty="0" smtClean="0"/>
              <a:t> internal </a:t>
            </a:r>
            <a:r>
              <a:rPr lang="en-US" sz="2900" b="1" dirty="0" err="1" smtClean="0"/>
              <a:t>posisi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papan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dibuat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pemain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pada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representasi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pengetahuan</a:t>
            </a:r>
            <a:r>
              <a:rPr lang="en-US" sz="2900" b="1" dirty="0" smtClean="0"/>
              <a:t>. </a:t>
            </a:r>
          </a:p>
          <a:p>
            <a:pPr marL="350838" indent="-350838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endParaRPr lang="en-US" sz="29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1061</Words>
  <Application>Microsoft Office PowerPoint</Application>
  <PresentationFormat>On-screen Show (4:3)</PresentationFormat>
  <Paragraphs>188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BAB  4 Pemecahan Masalah, Kreativitas &amp; Inteligensi Manusia</vt:lpstr>
      <vt:lpstr>Pemecahan masalah</vt:lpstr>
      <vt:lpstr>Slide 4</vt:lpstr>
      <vt:lpstr>Slide 5</vt:lpstr>
      <vt:lpstr>Slide 6</vt:lpstr>
      <vt:lpstr>Representasi permasalahan</vt:lpstr>
      <vt:lpstr>Slide 8</vt:lpstr>
      <vt:lpstr>Slide 9</vt:lpstr>
      <vt:lpstr>Slide 10</vt:lpstr>
      <vt:lpstr>Kreativitas</vt:lpstr>
      <vt:lpstr>Slide 12</vt:lpstr>
      <vt:lpstr>Slide 13</vt:lpstr>
      <vt:lpstr>Slide 14</vt:lpstr>
      <vt:lpstr>Kreativitas &amp; functional fixedness</vt:lpstr>
      <vt:lpstr>Teori investasi kreativitas</vt:lpstr>
      <vt:lpstr>Slide 17</vt:lpstr>
      <vt:lpstr>Penilaian kreativitas</vt:lpstr>
      <vt:lpstr>Slide 19</vt:lpstr>
      <vt:lpstr>Slide 20</vt:lpstr>
      <vt:lpstr>Inteligensi manusia</vt:lpstr>
      <vt:lpstr>Permasalahan definisi</vt:lpstr>
      <vt:lpstr>Teori kognitif inteligensi</vt:lpstr>
      <vt:lpstr>Slide 24</vt:lpstr>
      <vt:lpstr>Slide 25</vt:lpstr>
      <vt:lpstr>Slide 26</vt:lpstr>
      <vt:lpstr>Teori kognitif inteligensi</vt:lpstr>
      <vt:lpstr>Dukungan neurosains kognitif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 4 Pemecahan Masalah, Kreativitas, &amp; Inteligensi Manusia</dc:title>
  <dc:creator>ACER</dc:creator>
  <cp:lastModifiedBy>ACER</cp:lastModifiedBy>
  <cp:revision>15</cp:revision>
  <dcterms:created xsi:type="dcterms:W3CDTF">2012-09-25T14:10:33Z</dcterms:created>
  <dcterms:modified xsi:type="dcterms:W3CDTF">2012-09-27T12:44:21Z</dcterms:modified>
</cp:coreProperties>
</file>